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7" r:id="rId2"/>
    <p:sldId id="261" r:id="rId3"/>
    <p:sldId id="278" r:id="rId4"/>
    <p:sldId id="270" r:id="rId5"/>
    <p:sldId id="272" r:id="rId6"/>
    <p:sldId id="268" r:id="rId7"/>
    <p:sldId id="273" r:id="rId8"/>
    <p:sldId id="275" r:id="rId9"/>
    <p:sldId id="277" r:id="rId10"/>
    <p:sldId id="279" r:id="rId11"/>
    <p:sldId id="280" r:id="rId12"/>
    <p:sldId id="282" r:id="rId13"/>
    <p:sldId id="281" r:id="rId14"/>
    <p:sldId id="286" r:id="rId15"/>
    <p:sldId id="287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303" r:id="rId24"/>
    <p:sldId id="304" r:id="rId25"/>
    <p:sldId id="298" r:id="rId26"/>
    <p:sldId id="301" r:id="rId27"/>
    <p:sldId id="302" r:id="rId28"/>
    <p:sldId id="297" r:id="rId29"/>
    <p:sldId id="265" r:id="rId30"/>
    <p:sldId id="285" r:id="rId31"/>
    <p:sldId id="29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8FF"/>
    <a:srgbClr val="1700FF"/>
    <a:srgbClr val="008B00"/>
    <a:srgbClr val="C1C9FF"/>
    <a:srgbClr val="C0C9FE"/>
    <a:srgbClr val="5B9BD5"/>
    <a:srgbClr val="FF0700"/>
    <a:srgbClr val="FFD6D9"/>
    <a:srgbClr val="C0C9FF"/>
    <a:srgbClr val="FF9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1"/>
    <p:restoredTop sz="76459"/>
  </p:normalViewPr>
  <p:slideViewPr>
    <p:cSldViewPr snapToGrid="0" snapToObjects="1">
      <p:cViewPr varScale="1">
        <p:scale>
          <a:sx n="138" d="100"/>
          <a:sy n="138" d="100"/>
        </p:scale>
        <p:origin x="4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 Mitchell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From CCR </a:t>
            </a:r>
          </a:p>
          <a:p>
            <a:r>
              <a:rPr lang="en-US" dirty="0"/>
              <a:t>Thank partners, especially Li-Yi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  <a:p>
            <a:r>
              <a:rPr lang="en-US" dirty="0"/>
              <a:t>  consider void...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one disk touching void</a:t>
            </a:r>
          </a:p>
          <a:p>
            <a:r>
              <a:rPr lang="en-US" dirty="0"/>
              <a:t> &lt;click&gt;</a:t>
            </a:r>
          </a:p>
          <a:p>
            <a:r>
              <a:rPr lang="en-US" dirty="0"/>
              <a:t>  all bounding disks - areas add up to still be small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small surface area -&gt; small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 of our guarantee</a:t>
            </a:r>
          </a:p>
          <a:p>
            <a:r>
              <a:rPr lang="en-US" dirty="0"/>
              <a:t>Beta ratio of distances we talked about, domain </a:t>
            </a:r>
            <a:r>
              <a:rPr lang="en-US" dirty="0" err="1"/>
              <a:t>pt</a:t>
            </a:r>
            <a:r>
              <a:rPr lang="en-US" dirty="0"/>
              <a:t> to sample, sample to sample</a:t>
            </a:r>
          </a:p>
          <a:p>
            <a:r>
              <a:rPr lang="en-US" dirty="0"/>
              <a:t>m </a:t>
            </a:r>
            <a:r>
              <a:rPr lang="en-US" dirty="0" err="1"/>
              <a:t>alg</a:t>
            </a:r>
            <a:r>
              <a:rPr lang="en-US" dirty="0"/>
              <a:t> </a:t>
            </a:r>
            <a:r>
              <a:rPr lang="en-US" dirty="0" err="1"/>
              <a:t>param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eps and m in proper ratio -&gt; dimensional independence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Magic value is to pick m and epsilon in proper ratio so circle quantity is 1, raised to some power depending on d</a:t>
            </a:r>
          </a:p>
          <a:p>
            <a:r>
              <a:rPr lang="en-US" dirty="0"/>
              <a:t>m=12 works in paper</a:t>
            </a:r>
          </a:p>
          <a:p>
            <a:r>
              <a:rPr lang="en-US" dirty="0"/>
              <a:t>m=30, would take 3x longer, provide vanishingly small probability of large gaps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1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theory beta is a constant </a:t>
            </a:r>
          </a:p>
          <a:p>
            <a:r>
              <a:rPr lang="en-US" dirty="0"/>
              <a:t>In practice it creeps up; we don’t now what it does in higher d because the </a:t>
            </a:r>
            <a:r>
              <a:rPr lang="en-US" dirty="0" err="1"/>
              <a:t>algs</a:t>
            </a:r>
            <a:r>
              <a:rPr lang="en-US" dirty="0"/>
              <a:t> to compute beta don’t scale</a:t>
            </a:r>
          </a:p>
          <a:p>
            <a:r>
              <a:rPr lang="en-US" dirty="0"/>
              <a:t>Narrows – more sophisticated theory analysis predicts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better saturation than </a:t>
            </a:r>
            <a:r>
              <a:rPr lang="en-US" dirty="0" err="1"/>
              <a:t>bridson</a:t>
            </a:r>
            <a:r>
              <a:rPr lang="en-US" dirty="0"/>
              <a:t>, about same as one dimension lower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0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way to evaluate blue noise</a:t>
            </a:r>
          </a:p>
          <a:p>
            <a:r>
              <a:rPr lang="en-US" dirty="0"/>
              <a:t>  </a:t>
            </a:r>
            <a:r>
              <a:rPr lang="en-US" dirty="0" err="1"/>
              <a:t>rdf</a:t>
            </a:r>
            <a:r>
              <a:rPr lang="en-US" dirty="0"/>
              <a:t> - explain</a:t>
            </a:r>
          </a:p>
          <a:p>
            <a:r>
              <a:rPr lang="en-US" dirty="0"/>
              <a:t>  </a:t>
            </a:r>
            <a:r>
              <a:rPr lang="en-US" dirty="0" err="1"/>
              <a:t>rp</a:t>
            </a:r>
            <a:endParaRPr lang="en-US" dirty="0"/>
          </a:p>
          <a:p>
            <a:r>
              <a:rPr lang="en-US" dirty="0"/>
              <a:t>  spectrum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what in the world is this? They all have this spike.</a:t>
            </a:r>
            <a:br>
              <a:rPr lang="en-US" dirty="0"/>
            </a:br>
            <a:r>
              <a:rPr lang="en-US" dirty="0"/>
              <a:t>  many more points are exactly r apart than you would expect from chance</a:t>
            </a:r>
          </a:p>
          <a:p>
            <a:r>
              <a:rPr lang="en-US" dirty="0"/>
              <a:t>  Why would anyone want that? Historical? Is it actually useful for ray tracing rendering, as may be mentioned in some early papers?</a:t>
            </a:r>
          </a:p>
          <a:p>
            <a:r>
              <a:rPr lang="en-US" dirty="0"/>
              <a:t>  Appears to be fundamental price for trying to achieve B=1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on top of that, </a:t>
            </a:r>
            <a:r>
              <a:rPr lang="en-US" dirty="0" err="1"/>
              <a:t>Bridson</a:t>
            </a:r>
            <a:r>
              <a:rPr lang="en-US" dirty="0"/>
              <a:t> has a *second* discontinuity </a:t>
            </a:r>
          </a:p>
          <a:p>
            <a:r>
              <a:rPr lang="en-US" dirty="0"/>
              <a:t>  somehow we manage to avoid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5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surely we can do better</a:t>
            </a:r>
          </a:p>
          <a:p>
            <a:r>
              <a:rPr lang="en-US" dirty="0"/>
              <a:t>I experimented with non-uniform sampling along spokes, but everything I tried just made it worse!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let me be controversial for a moment</a:t>
            </a:r>
          </a:p>
          <a:p>
            <a:r>
              <a:rPr lang="en-US" dirty="0" err="1"/>
              <a:t>Rfree</a:t>
            </a:r>
            <a:r>
              <a:rPr lang="en-US" dirty="0"/>
              <a:t>, </a:t>
            </a:r>
            <a:r>
              <a:rPr lang="en-US" dirty="0" err="1"/>
              <a:t>rcover</a:t>
            </a:r>
            <a:r>
              <a:rPr lang="en-US" dirty="0"/>
              <a:t> both good ideas</a:t>
            </a:r>
          </a:p>
          <a:p>
            <a:r>
              <a:rPr lang="en-US" dirty="0"/>
              <a:t>Setting them the same is a bad idea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1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 already fixed the spike 6 years ago, while trying to do something else</a:t>
            </a:r>
          </a:p>
          <a:p>
            <a:r>
              <a:rPr lang="en-US" dirty="0"/>
              <a:t>but let me remind the Graphics Community</a:t>
            </a:r>
          </a:p>
          <a:p>
            <a:endParaRPr lang="en-US" dirty="0"/>
          </a:p>
          <a:p>
            <a:r>
              <a:rPr lang="en-US" dirty="0"/>
              <a:t>Idea is to have two radii around each point. This is *not* the annulus from before</a:t>
            </a:r>
          </a:p>
          <a:p>
            <a:r>
              <a:rPr lang="en-US" dirty="0"/>
              <a:t>&lt;click to appear and disappear each case&gt;</a:t>
            </a:r>
          </a:p>
          <a:p>
            <a:r>
              <a:rPr lang="en-US" dirty="0"/>
              <a:t>Still reject if points are too close</a:t>
            </a:r>
          </a:p>
          <a:p>
            <a:r>
              <a:rPr lang="en-US" dirty="0"/>
              <a:t>New- reject if large green disk doesn’t add anything to coverage</a:t>
            </a:r>
          </a:p>
          <a:p>
            <a:r>
              <a:rPr lang="en-US" dirty="0"/>
              <a:t>This third one is OK</a:t>
            </a:r>
          </a:p>
          <a:p>
            <a:endParaRPr lang="en-US" dirty="0"/>
          </a:p>
          <a:p>
            <a:r>
              <a:rPr lang="en-US" dirty="0"/>
              <a:t>Two radii can be implemented using </a:t>
            </a:r>
            <a:r>
              <a:rPr lang="en-US" dirty="0" err="1"/>
              <a:t>SimpleMPS</a:t>
            </a:r>
            <a:r>
              <a:rPr lang="en-US" dirty="0"/>
              <a:t>, one background grid for each radius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new solution for high-d = use two spokes to mimic the two radii</a:t>
            </a:r>
          </a:p>
          <a:p>
            <a:endParaRPr lang="en-US" dirty="0"/>
          </a:p>
          <a:p>
            <a:r>
              <a:rPr lang="en-US" dirty="0"/>
              <a:t>&lt;click&gt; each step of first pair of spokes</a:t>
            </a:r>
          </a:p>
          <a:p>
            <a:r>
              <a:rPr lang="en-US" dirty="0"/>
              <a:t>temp sample S</a:t>
            </a:r>
          </a:p>
          <a:p>
            <a:r>
              <a:rPr lang="en-US" dirty="0"/>
              <a:t>*second* spoke +/-2(</a:t>
            </a:r>
            <a:r>
              <a:rPr lang="en-US" dirty="0" err="1"/>
              <a:t>rfree</a:t>
            </a:r>
            <a:r>
              <a:rPr lang="en-US" dirty="0"/>
              <a:t> - </a:t>
            </a:r>
            <a:r>
              <a:rPr lang="en-US" dirty="0" err="1"/>
              <a:t>rcover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&lt;click and just watch animation&gt;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9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8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as before after 12 misses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0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get you?</a:t>
            </a:r>
          </a:p>
          <a:p>
            <a:r>
              <a:rPr lang="en-US" dirty="0"/>
              <a:t>no more spike</a:t>
            </a:r>
          </a:p>
          <a:p>
            <a:r>
              <a:rPr lang="en-US" dirty="0"/>
              <a:t>no more oscillations</a:t>
            </a:r>
          </a:p>
          <a:p>
            <a:r>
              <a:rPr lang="en-US" dirty="0"/>
              <a:t>very faint light ring around dark center</a:t>
            </a:r>
          </a:p>
          <a:p>
            <a:endParaRPr lang="en-US" dirty="0"/>
          </a:p>
          <a:p>
            <a:r>
              <a:rPr lang="en-US" dirty="0"/>
              <a:t>I don’t want to see anymore spikes in TOG papers unless it serves some application-specific purpose.</a:t>
            </a:r>
          </a:p>
          <a:p>
            <a:r>
              <a:rPr lang="en-US" dirty="0"/>
              <a:t>We’ve known how to avoid it in low-d</a:t>
            </a:r>
            <a:r>
              <a:rPr lang="en-US" baseline="0" dirty="0"/>
              <a:t> </a:t>
            </a:r>
            <a:r>
              <a:rPr lang="en-US" dirty="0"/>
              <a:t>since my paper six years ago. Now we know how in high-d.</a:t>
            </a:r>
          </a:p>
          <a:p>
            <a:r>
              <a:rPr lang="en-US" dirty="0"/>
              <a:t>Spike is not needed, waste of samples, ruins randomness, IMO.</a:t>
            </a:r>
          </a:p>
          <a:p>
            <a:endParaRPr lang="en-US" dirty="0"/>
          </a:p>
          <a:p>
            <a:r>
              <a:rPr lang="en-US" dirty="0"/>
              <a:t>Cost</a:t>
            </a:r>
            <a:r>
              <a:rPr lang="en-US" baseline="0" dirty="0"/>
              <a:t> is</a:t>
            </a:r>
            <a:r>
              <a:rPr lang="en-US" dirty="0"/>
              <a:t> 2x factor in saturation.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9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building an approximate Delaunay graph</a:t>
            </a:r>
          </a:p>
          <a:p>
            <a:r>
              <a:rPr lang="en-US" dirty="0"/>
              <a:t>&lt;Go fast, not interesting&gt;</a:t>
            </a:r>
          </a:p>
          <a:p>
            <a:r>
              <a:rPr lang="en-US" dirty="0"/>
              <a:t>Shoot a random spoke</a:t>
            </a:r>
          </a:p>
          <a:p>
            <a:r>
              <a:rPr lang="en-US" dirty="0"/>
              <a:t>Trim it by separating hyperplanes</a:t>
            </a:r>
          </a:p>
          <a:p>
            <a:r>
              <a:rPr lang="en-US" dirty="0"/>
              <a:t>Remember</a:t>
            </a:r>
            <a:r>
              <a:rPr lang="en-US" baseline="0" dirty="0"/>
              <a:t> the </a:t>
            </a:r>
            <a:r>
              <a:rPr lang="en-US" dirty="0"/>
              <a:t>point that trimmed it the most</a:t>
            </a:r>
          </a:p>
          <a:p>
            <a:r>
              <a:rPr lang="en-US" dirty="0"/>
              <a:t>Add a Delaunay edge 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37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want high-d blue noise?</a:t>
            </a:r>
          </a:p>
          <a:p>
            <a:r>
              <a:rPr lang="en-US" dirty="0"/>
              <a:t>in paper, demo apps ...</a:t>
            </a:r>
          </a:p>
          <a:p>
            <a:r>
              <a:rPr lang="en-US" dirty="0"/>
              <a:t>evidence or relevance I'm most interested in is attention given to prior solution, 1 page SIGGRAPH sketch 10 years ago</a:t>
            </a:r>
          </a:p>
          <a:p>
            <a:r>
              <a:rPr lang="en-US" dirty="0"/>
              <a:t>clear improvement : discovered output flaws, fixed, and provided guarantees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9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that approximate Delaunay graph in a global optimization algorithm that is a variant of DIRECT</a:t>
            </a:r>
          </a:p>
          <a:p>
            <a:r>
              <a:rPr lang="en-US" dirty="0"/>
              <a:t>We replace dividing rectangles with dividing Voronoi cells, using spokes a second time to decide how to divide them</a:t>
            </a:r>
          </a:p>
          <a:p>
            <a:r>
              <a:rPr lang="en-US" dirty="0"/>
              <a:t>Voronoi cells are implicit, exist conceptually but are not computed.</a:t>
            </a:r>
          </a:p>
          <a:p>
            <a:r>
              <a:rPr lang="en-US" dirty="0"/>
              <a:t>Get a large speedup, even larger as the dimension increase</a:t>
            </a:r>
          </a:p>
          <a:p>
            <a:r>
              <a:rPr lang="en-US" dirty="0"/>
              <a:t>Remember what I said about cubes poorly representing uniform distances as the dimension gets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3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high dimensional rendering</a:t>
            </a:r>
          </a:p>
          <a:p>
            <a:r>
              <a:rPr lang="en-US" dirty="0"/>
              <a:t>Not any better than the alternatives, but not worse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1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8d ray shooting by adding a couple of bounces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3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also did spoke-darts sampling of high dimensional configuration space for robot motion planning.</a:t>
            </a:r>
          </a:p>
          <a:p>
            <a:r>
              <a:rPr lang="en-US" baseline="0" dirty="0"/>
              <a:t>Pre-sampling allows the exploration of many paths in parallel, while avoiding redundant searches.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44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made the software available for free</a:t>
            </a:r>
          </a:p>
          <a:p>
            <a:endParaRPr lang="en-US" dirty="0"/>
          </a:p>
          <a:p>
            <a:r>
              <a:rPr lang="en-US" dirty="0"/>
              <a:t>In conclusion, my guidance is to </a:t>
            </a:r>
          </a:p>
          <a:p>
            <a:r>
              <a:rPr lang="en-US" dirty="0"/>
              <a:t>use two-radii for low dimensional blue noise, </a:t>
            </a:r>
          </a:p>
          <a:p>
            <a:r>
              <a:rPr lang="en-US" dirty="0"/>
              <a:t>spoke-darts in high dimensions</a:t>
            </a:r>
          </a:p>
          <a:p>
            <a:r>
              <a:rPr lang="en-US" dirty="0"/>
              <a:t>two-spokes if you want better quality noise</a:t>
            </a:r>
          </a:p>
          <a:p>
            <a:endParaRPr lang="en-US" dirty="0"/>
          </a:p>
          <a:p>
            <a:r>
              <a:rPr lang="en-US" dirty="0"/>
              <a:t>Open problems</a:t>
            </a:r>
          </a:p>
          <a:p>
            <a:r>
              <a:rPr lang="en-US" dirty="0"/>
              <a:t>is faster than d n^2 possible? Bottle</a:t>
            </a:r>
            <a:r>
              <a:rPr lang="en-US" baseline="0" dirty="0"/>
              <a:t> neck is finding neighbors. Get sub-quadratic in output size while retaining linear in d?</a:t>
            </a:r>
          </a:p>
          <a:p>
            <a:r>
              <a:rPr lang="en-US" baseline="0" dirty="0"/>
              <a:t>what's the </a:t>
            </a:r>
            <a:r>
              <a:rPr lang="en-US" baseline="0" dirty="0" err="1"/>
              <a:t>effectt</a:t>
            </a:r>
            <a:r>
              <a:rPr lang="en-US" baseline="0" dirty="0"/>
              <a:t> of using different ratios of radii?</a:t>
            </a:r>
          </a:p>
          <a:p>
            <a:r>
              <a:rPr lang="en-US" baseline="0" dirty="0"/>
              <a:t>prove something about saturation for </a:t>
            </a:r>
            <a:r>
              <a:rPr lang="en-US" baseline="0" dirty="0" err="1"/>
              <a:t>bridson</a:t>
            </a:r>
            <a:r>
              <a:rPr lang="en-US" baseline="0" dirty="0"/>
              <a:t>?</a:t>
            </a:r>
          </a:p>
          <a:p>
            <a:r>
              <a:rPr lang="en-US" baseline="0" dirty="0"/>
              <a:t>does saturation matter for rendering or other traditional graphics applications</a:t>
            </a:r>
          </a:p>
          <a:p>
            <a:endParaRPr lang="en-US" dirty="0"/>
          </a:p>
          <a:p>
            <a:r>
              <a:rPr lang="en-US" dirty="0"/>
              <a:t>Thank you.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8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perfect</a:t>
            </a:r>
          </a:p>
          <a:p>
            <a:r>
              <a:rPr lang="en-US" dirty="0"/>
              <a:t>n^2 : find  if you can do neighbor finding better than brute force in d=20 ... result!</a:t>
            </a:r>
          </a:p>
          <a:p>
            <a:r>
              <a:rPr lang="en-US" dirty="0"/>
              <a:t>but in high-d all the points are neighbors so n^2 best you can hope for</a:t>
            </a:r>
          </a:p>
          <a:p>
            <a:endParaRPr lang="en-US" dirty="0"/>
          </a:p>
          <a:p>
            <a:r>
              <a:rPr lang="en-US" dirty="0"/>
              <a:t>fast - simple primitives</a:t>
            </a:r>
          </a:p>
          <a:p>
            <a:endParaRPr lang="en-US" dirty="0"/>
          </a:p>
          <a:p>
            <a:r>
              <a:rPr lang="en-US" dirty="0"/>
              <a:t>two-spokes expensive from large search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5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exactly are we trying to produce?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7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mps</a:t>
            </a:r>
            <a:endParaRPr lang="en-US" dirty="0"/>
          </a:p>
          <a:p>
            <a:r>
              <a:rPr lang="en-US" dirty="0"/>
              <a:t>  saturation</a:t>
            </a:r>
          </a:p>
          <a:p>
            <a:r>
              <a:rPr lang="en-US" dirty="0"/>
              <a:t>  runtime</a:t>
            </a:r>
          </a:p>
          <a:p>
            <a:r>
              <a:rPr lang="en-US" dirty="0"/>
              <a:t>  describe algorithm</a:t>
            </a:r>
          </a:p>
          <a:p>
            <a:r>
              <a:rPr lang="en-US" dirty="0"/>
              <a:t>what's not to love?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71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doesn't scale with dimension</a:t>
            </a:r>
          </a:p>
          <a:p>
            <a:r>
              <a:rPr lang="en-US" dirty="0"/>
              <a:t>vanishingly poor time and memory as d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one that scales</a:t>
            </a:r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describe </a:t>
            </a:r>
            <a:r>
              <a:rPr lang="en-US" dirty="0" err="1"/>
              <a:t>alg</a:t>
            </a:r>
            <a:r>
              <a:rPr lang="en-US" dirty="0"/>
              <a:t> while animating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saturation guarantee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5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 is to replace point samples with line samples</a:t>
            </a:r>
          </a:p>
          <a:p>
            <a:endParaRPr lang="en-US" dirty="0"/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anchor point</a:t>
            </a:r>
          </a:p>
          <a:p>
            <a:r>
              <a:rPr lang="en-US" dirty="0"/>
              <a:t>&lt;click&gt; 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enables proof of saturation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5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3.emf"/><Relationship Id="rId5" Type="http://schemas.openxmlformats.org/officeDocument/2006/relationships/image" Target="../media/image11.png"/><Relationship Id="rId10" Type="http://schemas.openxmlformats.org/officeDocument/2006/relationships/image" Target="../media/image22.emf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6EDB0D-D858-A54C-AB9A-34A52271CB2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576006" y="1209227"/>
            <a:ext cx="2617739" cy="174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image" Target="../media/image62.emf"/><Relationship Id="rId18" Type="http://schemas.openxmlformats.org/officeDocument/2006/relationships/image" Target="../media/image67.emf"/><Relationship Id="rId3" Type="http://schemas.openxmlformats.org/officeDocument/2006/relationships/image" Target="../media/image42.png"/><Relationship Id="rId7" Type="http://schemas.openxmlformats.org/officeDocument/2006/relationships/image" Target="../media/image56.emf"/><Relationship Id="rId12" Type="http://schemas.openxmlformats.org/officeDocument/2006/relationships/image" Target="../media/image61.emf"/><Relationship Id="rId17" Type="http://schemas.openxmlformats.org/officeDocument/2006/relationships/image" Target="../media/image66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emf"/><Relationship Id="rId11" Type="http://schemas.openxmlformats.org/officeDocument/2006/relationships/image" Target="../media/image60.emf"/><Relationship Id="rId5" Type="http://schemas.openxmlformats.org/officeDocument/2006/relationships/image" Target="../media/image54.emf"/><Relationship Id="rId15" Type="http://schemas.openxmlformats.org/officeDocument/2006/relationships/image" Target="../media/image64.emf"/><Relationship Id="rId10" Type="http://schemas.openxmlformats.org/officeDocument/2006/relationships/image" Target="../media/image59.emf"/><Relationship Id="rId19" Type="http://schemas.openxmlformats.org/officeDocument/2006/relationships/image" Target="../media/image51.png"/><Relationship Id="rId4" Type="http://schemas.openxmlformats.org/officeDocument/2006/relationships/image" Target="../media/image53.emf"/><Relationship Id="rId9" Type="http://schemas.openxmlformats.org/officeDocument/2006/relationships/image" Target="../media/image58.emf"/><Relationship Id="rId14" Type="http://schemas.openxmlformats.org/officeDocument/2006/relationships/image" Target="../media/image6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image" Target="../media/image78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12" Type="http://schemas.openxmlformats.org/officeDocument/2006/relationships/image" Target="../media/image7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emf"/><Relationship Id="rId11" Type="http://schemas.openxmlformats.org/officeDocument/2006/relationships/image" Target="../media/image76.emf"/><Relationship Id="rId5" Type="http://schemas.openxmlformats.org/officeDocument/2006/relationships/image" Target="../media/image70.emf"/><Relationship Id="rId10" Type="http://schemas.openxmlformats.org/officeDocument/2006/relationships/image" Target="../media/image75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jpg"/><Relationship Id="rId4" Type="http://schemas.openxmlformats.org/officeDocument/2006/relationships/image" Target="../media/image80.emf"/><Relationship Id="rId9" Type="http://schemas.openxmlformats.org/officeDocument/2006/relationships/image" Target="../media/image8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1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emf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86.jp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(null)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7.emf"/><Relationship Id="rId3" Type="http://schemas.openxmlformats.org/officeDocument/2006/relationships/image" Target="../media/image91.emf"/><Relationship Id="rId7" Type="http://schemas.openxmlformats.org/officeDocument/2006/relationships/image" Target="../media/image93.png"/><Relationship Id="rId12" Type="http://schemas.openxmlformats.org/officeDocument/2006/relationships/image" Target="../media/image9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emf"/><Relationship Id="rId11" Type="http://schemas.openxmlformats.org/officeDocument/2006/relationships/image" Target="../media/image86.jpg"/><Relationship Id="rId5" Type="http://schemas.openxmlformats.org/officeDocument/2006/relationships/image" Target="../media/image92.emf"/><Relationship Id="rId10" Type="http://schemas.openxmlformats.org/officeDocument/2006/relationships/image" Target="../media/image95.emf"/><Relationship Id="rId4" Type="http://schemas.openxmlformats.org/officeDocument/2006/relationships/image" Target="../media/image40.emf"/><Relationship Id="rId9" Type="http://schemas.openxmlformats.org/officeDocument/2006/relationships/image" Target="../media/image83.emf"/><Relationship Id="rId14" Type="http://schemas.openxmlformats.org/officeDocument/2006/relationships/image" Target="../media/image9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10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emf"/><Relationship Id="rId5" Type="http://schemas.openxmlformats.org/officeDocument/2006/relationships/image" Target="../media/image24.jpg"/><Relationship Id="rId4" Type="http://schemas.openxmlformats.org/officeDocument/2006/relationships/hyperlink" Target="https://github.com/samitch/SpokeDartsPublic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3BA169-4505-1A42-89E1-EAC659C80A73}"/>
              </a:ext>
            </a:extLst>
          </p:cNvPr>
          <p:cNvSpPr txBox="1"/>
          <p:nvPr/>
        </p:nvSpPr>
        <p:spPr>
          <a:xfrm>
            <a:off x="7995844" y="5947037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SIGGRAPH 2018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18 minutes talk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15 Aug 10:45 am session talk 4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West Building, Room 109-110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10A4D-D500-2D4B-A89C-AB241591C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6543" y="1944518"/>
            <a:ext cx="1663033" cy="6701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3560DC-7E66-4741-96B3-EE1E9721A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116" y="2629675"/>
            <a:ext cx="1672460" cy="2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2EC6CE-43DA-F548-8F8A-DC30C5A0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695" y="4591066"/>
            <a:ext cx="3378200" cy="231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C6DE3-76B2-AF43-9AA7-D9C440B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5" y="511384"/>
            <a:ext cx="4267200" cy="2070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BB971E0-0555-834B-A5F5-9008C54EBEC5}"/>
              </a:ext>
            </a:extLst>
          </p:cNvPr>
          <p:cNvSpPr txBox="1"/>
          <p:nvPr/>
        </p:nvSpPr>
        <p:spPr>
          <a:xfrm>
            <a:off x="5191463" y="5678259"/>
            <a:ext cx="434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Small surface area → small void radius</a:t>
            </a:r>
          </a:p>
          <a:p>
            <a:r>
              <a:rPr lang="en-US" dirty="0"/>
              <a:t>  No big gaps!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Proof of saturation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50726-B785-7D49-816B-875C3D5DD509}"/>
              </a:ext>
            </a:extLst>
          </p:cNvPr>
          <p:cNvSpPr txBox="1"/>
          <p:nvPr/>
        </p:nvSpPr>
        <p:spPr>
          <a:xfrm>
            <a:off x="7831276" y="186971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there exists a void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C33DAE-44B5-DA49-BBD4-CB8D4A2679AC}"/>
              </a:ext>
            </a:extLst>
          </p:cNvPr>
          <p:cNvGrpSpPr/>
          <p:nvPr/>
        </p:nvGrpSpPr>
        <p:grpSpPr>
          <a:xfrm>
            <a:off x="6588579" y="710802"/>
            <a:ext cx="5695343" cy="2556179"/>
            <a:chOff x="6303723" y="1744845"/>
            <a:chExt cx="5695343" cy="255617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866247-1569-8F48-893B-802895D25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88" y="1784119"/>
              <a:ext cx="400645" cy="831518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4C76CF-D971-404E-B791-350BC1EA790F}"/>
                </a:ext>
              </a:extLst>
            </p:cNvPr>
            <p:cNvSpPr txBox="1"/>
            <p:nvPr/>
          </p:nvSpPr>
          <p:spPr>
            <a:xfrm>
              <a:off x="6303723" y="3377694"/>
              <a:ext cx="56953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disk</a:t>
              </a:r>
            </a:p>
            <a:p>
              <a:r>
                <a:rPr lang="en-US" dirty="0"/>
                <a:t>  Missed 12 times, so area R is probably small,</a:t>
              </a:r>
              <a:br>
                <a:rPr lang="en-US" dirty="0"/>
              </a:br>
              <a:r>
                <a:rPr lang="en-US" dirty="0"/>
                <a:t>  Probability of 12 misses = 𝝥(1-R) = (1-R)</a:t>
              </a:r>
              <a:r>
                <a:rPr lang="en-US" baseline="30000" dirty="0"/>
                <a:t>12 </a:t>
              </a:r>
              <a:r>
                <a:rPr lang="en-US" dirty="0"/>
                <a:t>&lt; e</a:t>
              </a:r>
              <a:r>
                <a:rPr lang="en-US" baseline="30000" dirty="0"/>
                <a:t>(-12R)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F642F4-E0A8-FF41-BB20-9153DEDAC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233" y="1744845"/>
              <a:ext cx="266248" cy="87079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84C6F8-1ADF-FC45-BF6C-4BCC490F5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117" y="2038443"/>
              <a:ext cx="670116" cy="59578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196735-F07B-2E41-AD5A-B1EF5ED6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108" y="1976490"/>
              <a:ext cx="630633" cy="64602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7F5099-F352-0C4A-B753-DA9FA2CA7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517" y="2634225"/>
              <a:ext cx="517716" cy="745511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0922B-33FF-8B47-B057-C8D0D33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90233" y="2634225"/>
              <a:ext cx="637508" cy="67613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6A4F381-C0F7-DB48-9C47-4BDA4761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5787575-E84C-7C43-B035-67F02C63D1C3}"/>
              </a:ext>
            </a:extLst>
          </p:cNvPr>
          <p:cNvSpPr txBox="1"/>
          <p:nvPr/>
        </p:nvSpPr>
        <p:spPr>
          <a:xfrm>
            <a:off x="6227512" y="3697397"/>
            <a:ext cx="6204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disks </a:t>
            </a:r>
            <a:br>
              <a:rPr lang="en-US" dirty="0"/>
            </a:br>
            <a:r>
              <a:rPr lang="en-US" dirty="0"/>
              <a:t>  Probability all missed = product of probabilities</a:t>
            </a:r>
          </a:p>
          <a:p>
            <a:r>
              <a:rPr lang="en-US" dirty="0"/>
              <a:t>  p = 𝚷 e</a:t>
            </a:r>
            <a:r>
              <a:rPr lang="en-US" baseline="30000" dirty="0"/>
              <a:t>(-12 </a:t>
            </a:r>
            <a:r>
              <a:rPr lang="en-US" baseline="30000" dirty="0" err="1"/>
              <a:t>R_i</a:t>
            </a:r>
            <a:r>
              <a:rPr lang="en-US" baseline="30000" dirty="0"/>
              <a:t>) </a:t>
            </a:r>
            <a:r>
              <a:rPr lang="en-US" dirty="0"/>
              <a:t>= e</a:t>
            </a:r>
            <a:r>
              <a:rPr lang="en-US" baseline="30000" dirty="0"/>
              <a:t>-12 𝚺 </a:t>
            </a:r>
            <a:r>
              <a:rPr lang="en-US" baseline="30000" dirty="0" err="1"/>
              <a:t>R_i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  so unlikely that the total surface area is large</a:t>
            </a:r>
          </a:p>
        </p:txBody>
      </p:sp>
    </p:spTree>
    <p:extLst>
      <p:ext uri="{BB962C8B-B14F-4D97-AF65-F5344CB8AC3E}">
        <p14:creationId xmlns:p14="http://schemas.microsoft.com/office/powerpoint/2010/main" val="2271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DA461F-F498-7F46-B230-85807A3DE59E}"/>
              </a:ext>
            </a:extLst>
          </p:cNvPr>
          <p:cNvSpPr/>
          <p:nvPr/>
        </p:nvSpPr>
        <p:spPr>
          <a:xfrm>
            <a:off x="564480" y="831737"/>
            <a:ext cx="5031606" cy="2653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Structure of saturation guarantee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CA3AE-8430-3C42-8350-7FE816C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75" y="1035950"/>
            <a:ext cx="4400019" cy="50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AC6-7162-7F43-B618-D1C80089A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256" y="1746165"/>
            <a:ext cx="536454" cy="31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317DA-E671-A748-8472-D457EC738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75" y="2145058"/>
            <a:ext cx="4473172" cy="110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F02E882-E9B3-A24C-A46D-ADDCC2449E08}"/>
              </a:ext>
            </a:extLst>
          </p:cNvPr>
          <p:cNvSpPr txBox="1"/>
          <p:nvPr/>
        </p:nvSpPr>
        <p:spPr>
          <a:xfrm>
            <a:off x="564480" y="37904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7AEE9-4E96-374E-BED6-B05BC7068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9" y="4230285"/>
            <a:ext cx="21082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74CD3-A9C0-B04E-8B54-8ABE5E195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821" y="4828469"/>
            <a:ext cx="622300" cy="203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2A43CFF-4C42-654B-B723-D89C9706BC8F}"/>
              </a:ext>
            </a:extLst>
          </p:cNvPr>
          <p:cNvSpPr txBox="1"/>
          <p:nvPr/>
        </p:nvSpPr>
        <p:spPr>
          <a:xfrm>
            <a:off x="1748577" y="470543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chance beta exceeded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A9FF23-C1A6-194C-8456-9A1F54147AE7}"/>
              </a:ext>
            </a:extLst>
          </p:cNvPr>
          <p:cNvSpPr txBox="1"/>
          <p:nvPr/>
        </p:nvSpPr>
        <p:spPr>
          <a:xfrm>
            <a:off x="1739604" y="5145082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#misses, failed darts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55229-2129-854C-8431-9B5863D53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413" y="5597004"/>
            <a:ext cx="685800" cy="330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D1B5D94-8566-F646-BE48-50811E71FF35}"/>
              </a:ext>
            </a:extLst>
          </p:cNvPr>
          <p:cNvSpPr txBox="1"/>
          <p:nvPr/>
        </p:nvSpPr>
        <p:spPr>
          <a:xfrm>
            <a:off x="1808587" y="561698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FAC59-C665-CE4B-9707-434929B21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275" y="5234629"/>
            <a:ext cx="8509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B5CD21-D203-E443-AAC5-D7E5D0409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730" y="6430792"/>
            <a:ext cx="1514167" cy="3466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41FC958-2C6F-744A-9A1B-5937BBF10016}"/>
              </a:ext>
            </a:extLst>
          </p:cNvPr>
          <p:cNvGrpSpPr/>
          <p:nvPr/>
        </p:nvGrpSpPr>
        <p:grpSpPr>
          <a:xfrm>
            <a:off x="6626183" y="494498"/>
            <a:ext cx="4676280" cy="1007075"/>
            <a:chOff x="6626183" y="494498"/>
            <a:chExt cx="4676280" cy="1007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DB0E25-5442-4C46-8581-71821F7045C3}"/>
                </a:ext>
              </a:extLst>
            </p:cNvPr>
            <p:cNvSpPr txBox="1"/>
            <p:nvPr/>
          </p:nvSpPr>
          <p:spPr>
            <a:xfrm>
              <a:off x="6626183" y="494498"/>
              <a:ext cx="467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Magic values for dimensional independence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4D5E-BB64-7349-A9CD-C929D0BF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52004" y="886118"/>
              <a:ext cx="3331663" cy="61545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16C7FD-0228-D94C-938A-15EF52EB934B}"/>
              </a:ext>
            </a:extLst>
          </p:cNvPr>
          <p:cNvSpPr txBox="1"/>
          <p:nvPr/>
        </p:nvSpPr>
        <p:spPr>
          <a:xfrm>
            <a:off x="1263852" y="609145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any three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52F3A7-331B-B34B-A19C-FB255A1EC996}"/>
              </a:ext>
            </a:extLst>
          </p:cNvPr>
          <p:cNvGrpSpPr/>
          <p:nvPr/>
        </p:nvGrpSpPr>
        <p:grpSpPr>
          <a:xfrm>
            <a:off x="6455802" y="1561499"/>
            <a:ext cx="4688878" cy="2130477"/>
            <a:chOff x="6455802" y="1561499"/>
            <a:chExt cx="4688878" cy="21304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786680-B7D7-C140-BC72-E55912258232}"/>
                </a:ext>
              </a:extLst>
            </p:cNvPr>
            <p:cNvGrpSpPr/>
            <p:nvPr/>
          </p:nvGrpSpPr>
          <p:grpSpPr>
            <a:xfrm>
              <a:off x="6455802" y="1561499"/>
              <a:ext cx="4688878" cy="2130477"/>
              <a:chOff x="6455802" y="1561499"/>
              <a:chExt cx="4688878" cy="213047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063096-7DB1-3F4F-900C-CE8CCA3B777E}"/>
                  </a:ext>
                </a:extLst>
              </p:cNvPr>
              <p:cNvSpPr/>
              <p:nvPr/>
            </p:nvSpPr>
            <p:spPr>
              <a:xfrm>
                <a:off x="6455802" y="1561499"/>
                <a:ext cx="4688878" cy="21304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5B3FF46-CFB4-1740-AD28-3879C4500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52004" y="2019467"/>
                <a:ext cx="946244" cy="21772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0B43F1-F114-6142-8DF2-E6BDA1EDCFE8}"/>
                  </a:ext>
                </a:extLst>
              </p:cNvPr>
              <p:cNvSpPr txBox="1"/>
              <p:nvPr/>
            </p:nvSpPr>
            <p:spPr>
              <a:xfrm>
                <a:off x="6600950" y="1561499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F1F1A23-8403-2046-BE7B-6A34DCB0F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6398" y="3184910"/>
                <a:ext cx="1878906" cy="27654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9FA3D9-F0C9-BC46-B80D-2813602B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97148" y="2398219"/>
                <a:ext cx="698500" cy="266700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6AE684-24E0-5F43-8581-22BB9F9B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13230" y="2348866"/>
              <a:ext cx="1009210" cy="2504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D577F0-0C49-894D-AD4F-F58A7786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46398" y="2779079"/>
              <a:ext cx="2477669" cy="31362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D0CCB1-185B-4F46-A5CD-3BD976B48BB7}"/>
              </a:ext>
            </a:extLst>
          </p:cNvPr>
          <p:cNvGrpSpPr/>
          <p:nvPr/>
        </p:nvGrpSpPr>
        <p:grpSpPr>
          <a:xfrm>
            <a:off x="6455802" y="3614492"/>
            <a:ext cx="4688878" cy="605467"/>
            <a:chOff x="6455802" y="3784178"/>
            <a:chExt cx="4688878" cy="6054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9EFCEB1-E451-F044-8093-F5F1E55009EC}"/>
                </a:ext>
              </a:extLst>
            </p:cNvPr>
            <p:cNvSpPr/>
            <p:nvPr/>
          </p:nvSpPr>
          <p:spPr>
            <a:xfrm>
              <a:off x="6455802" y="3784178"/>
              <a:ext cx="4688878" cy="605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19A2B5-EFC0-9243-95ED-D65485FC2607}"/>
                </a:ext>
              </a:extLst>
            </p:cNvPr>
            <p:cNvSpPr txBox="1"/>
            <p:nvPr/>
          </p:nvSpPr>
          <p:spPr>
            <a:xfrm>
              <a:off x="6600950" y="378417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e.g.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79B8F4-0906-9A45-A610-1850A754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05254" y="4072054"/>
              <a:ext cx="2629393" cy="240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058F318-9813-D64D-8932-3E6A4611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299485" y="3816015"/>
              <a:ext cx="2517280" cy="240088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CD6573F5-DDA4-8C43-BDF1-F21C2B28FB67}"/>
              </a:ext>
            </a:extLst>
          </p:cNvPr>
          <p:cNvSpPr/>
          <p:nvPr/>
        </p:nvSpPr>
        <p:spPr>
          <a:xfrm>
            <a:off x="2448231" y="1852738"/>
            <a:ext cx="3426677" cy="17355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F81D4A-B342-A54E-B580-56641CFB493E}"/>
              </a:ext>
            </a:extLst>
          </p:cNvPr>
          <p:cNvSpPr/>
          <p:nvPr/>
        </p:nvSpPr>
        <p:spPr>
          <a:xfrm>
            <a:off x="7197588" y="808238"/>
            <a:ext cx="1388142" cy="7532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89E4D7F-1CBE-8B41-8D57-E70CFEC08C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45695" y="4591066"/>
            <a:ext cx="3378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Saturation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075384"/>
            <a:ext cx="6044537" cy="11095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Theory: Beta = constant</a:t>
            </a:r>
          </a:p>
          <a:p>
            <a:r>
              <a:rPr lang="en-US" dirty="0"/>
              <a:t>Practice: Beta increases and narrows with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Narrowing consistent with theory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402A-44CD-3542-A667-CA772172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14" y="86175"/>
            <a:ext cx="3352290" cy="23827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96F76-38F6-BD4F-B26A-2194E65FE311}"/>
              </a:ext>
            </a:extLst>
          </p:cNvPr>
          <p:cNvGrpSpPr/>
          <p:nvPr/>
        </p:nvGrpSpPr>
        <p:grpSpPr>
          <a:xfrm>
            <a:off x="85964" y="4325180"/>
            <a:ext cx="11093665" cy="369332"/>
            <a:chOff x="92840" y="4274024"/>
            <a:chExt cx="1109366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D0DDE6-B4AA-3A43-993D-5CA619FB0B5A}"/>
                </a:ext>
              </a:extLst>
            </p:cNvPr>
            <p:cNvSpPr txBox="1"/>
            <p:nvPr/>
          </p:nvSpPr>
          <p:spPr>
            <a:xfrm>
              <a:off x="852085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1267E4-8E06-5641-B380-D1E67D7A8260}"/>
                </a:ext>
              </a:extLst>
            </p:cNvPr>
            <p:cNvSpPr txBox="1"/>
            <p:nvPr/>
          </p:nvSpPr>
          <p:spPr>
            <a:xfrm>
              <a:off x="614341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48DE8E-B972-9E46-BF84-C1931F9E9971}"/>
                </a:ext>
              </a:extLst>
            </p:cNvPr>
            <p:cNvSpPr txBox="1"/>
            <p:nvPr/>
          </p:nvSpPr>
          <p:spPr>
            <a:xfrm>
              <a:off x="92840" y="4274024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 =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08AE2-836D-E94C-8F97-8B2DDC314BEB}"/>
                </a:ext>
              </a:extLst>
            </p:cNvPr>
            <p:cNvSpPr txBox="1"/>
            <p:nvPr/>
          </p:nvSpPr>
          <p:spPr>
            <a:xfrm>
              <a:off x="3784267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B9F6B2-68A3-5644-8BFA-A61A468F6DCB}"/>
                </a:ext>
              </a:extLst>
            </p:cNvPr>
            <p:cNvSpPr txBox="1"/>
            <p:nvPr/>
          </p:nvSpPr>
          <p:spPr>
            <a:xfrm>
              <a:off x="10880011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4A9D890-31CA-C444-B541-21DB657E61FC}"/>
              </a:ext>
            </a:extLst>
          </p:cNvPr>
          <p:cNvSpPr txBox="1"/>
          <p:nvPr/>
        </p:nvSpPr>
        <p:spPr>
          <a:xfrm rot="16200000">
            <a:off x="-287834" y="5441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24BA5-7F0F-7048-BA32-1D960540A593}"/>
              </a:ext>
            </a:extLst>
          </p:cNvPr>
          <p:cNvSpPr txBox="1"/>
          <p:nvPr/>
        </p:nvSpPr>
        <p:spPr>
          <a:xfrm rot="16200000">
            <a:off x="-523476" y="30674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Spoke-Darts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F1A6FD-9F60-B145-A021-38B777FC7B73}"/>
              </a:ext>
            </a:extLst>
          </p:cNvPr>
          <p:cNvSpPr txBox="1">
            <a:spLocks/>
          </p:cNvSpPr>
          <p:nvPr/>
        </p:nvSpPr>
        <p:spPr>
          <a:xfrm>
            <a:off x="5189258" y="512363"/>
            <a:ext cx="2507558" cy="7412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sz="1800" dirty="0"/>
            </a:br>
            <a:r>
              <a:rPr lang="en-US" sz="1800" dirty="0"/>
              <a:t>one dimension “for free”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858146-0EB0-4845-BBA4-37B03C20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830" y="2286000"/>
            <a:ext cx="2377440" cy="2101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A358F9-420F-994D-BC15-1E95A8F97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30" y="4663440"/>
            <a:ext cx="2377440" cy="2089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D60E7C-4C4C-BE41-A5C8-2C1360B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322" y="2286000"/>
            <a:ext cx="2377440" cy="20815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900FEA-0FB9-B443-AC0D-BA61D07ED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322" y="4663440"/>
            <a:ext cx="2377440" cy="2090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C25996-05F9-0740-8CE1-85E2BE85A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170" y="2286000"/>
            <a:ext cx="2377440" cy="20921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70CD33-405C-CF4F-A2E9-9159EF6C1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70" y="4663440"/>
            <a:ext cx="2377440" cy="2095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500490-935B-9A43-9A87-783F9C987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0537" y="2286000"/>
            <a:ext cx="2377440" cy="20796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417A7B-CE6A-FA46-B858-636DCFDFD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0537" y="4663440"/>
            <a:ext cx="2377440" cy="20965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A66C5A-D596-DF44-AD4F-0C48A6AF8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290" y="2292305"/>
            <a:ext cx="2377440" cy="20889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ED5969-DE61-144D-B36D-7DC2C26BC1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290" y="4663440"/>
            <a:ext cx="2377440" cy="208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203A5C-10B4-A449-B07C-16E2735AA1C8}"/>
              </a:ext>
            </a:extLst>
          </p:cNvPr>
          <p:cNvCxnSpPr/>
          <p:nvPr/>
        </p:nvCxnSpPr>
        <p:spPr>
          <a:xfrm>
            <a:off x="1526127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38037D-87A7-6249-ABF0-B9515684C93D}"/>
              </a:ext>
            </a:extLst>
          </p:cNvPr>
          <p:cNvCxnSpPr/>
          <p:nvPr/>
        </p:nvCxnSpPr>
        <p:spPr>
          <a:xfrm>
            <a:off x="403711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07C23FC-FAFD-CD46-A68B-EAD1D0984D26}"/>
              </a:ext>
            </a:extLst>
          </p:cNvPr>
          <p:cNvCxnSpPr/>
          <p:nvPr/>
        </p:nvCxnSpPr>
        <p:spPr>
          <a:xfrm>
            <a:off x="6499115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E81B11-B703-B748-8F99-946BA8492DB0}"/>
              </a:ext>
            </a:extLst>
          </p:cNvPr>
          <p:cNvCxnSpPr/>
          <p:nvPr/>
        </p:nvCxnSpPr>
        <p:spPr>
          <a:xfrm>
            <a:off x="902506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E0E76A-5E71-9B44-AF31-9EAA8B32327A}"/>
              </a:ext>
            </a:extLst>
          </p:cNvPr>
          <p:cNvCxnSpPr/>
          <p:nvPr/>
        </p:nvCxnSpPr>
        <p:spPr>
          <a:xfrm>
            <a:off x="1137065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222BFAC2-0ABE-A241-A524-87EFCB8030FA}"/>
              </a:ext>
            </a:extLst>
          </p:cNvPr>
          <p:cNvSpPr txBox="1">
            <a:spLocks/>
          </p:cNvSpPr>
          <p:nvPr/>
        </p:nvSpPr>
        <p:spPr>
          <a:xfrm>
            <a:off x="720648" y="237744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>
                <a:noFill/>
              </a:rPr>
              <a:t>Output Saturation in Practice,</a:t>
            </a:r>
            <a:r>
              <a:rPr lang="en-US" dirty="0"/>
              <a:t>= better than </a:t>
            </a:r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57BE6-A386-914D-AEE5-47A06F9C23F6}"/>
              </a:ext>
            </a:extLst>
          </p:cNvPr>
          <p:cNvSpPr/>
          <p:nvPr/>
        </p:nvSpPr>
        <p:spPr>
          <a:xfrm>
            <a:off x="10230280" y="429700"/>
            <a:ext cx="796102" cy="14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2E6BF4-430B-C94A-B6AA-F4F05BD07040}"/>
              </a:ext>
            </a:extLst>
          </p:cNvPr>
          <p:cNvSpPr txBox="1"/>
          <p:nvPr/>
        </p:nvSpPr>
        <p:spPr>
          <a:xfrm>
            <a:off x="10313907" y="37022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5B9BD5"/>
                </a:solidFill>
              </a:rPr>
              <a:t>Bridson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1E0D42C-3ACC-A342-B667-6E4C1DEA4258}"/>
              </a:ext>
            </a:extLst>
          </p:cNvPr>
          <p:cNvSpPr/>
          <p:nvPr/>
        </p:nvSpPr>
        <p:spPr>
          <a:xfrm>
            <a:off x="10455507" y="1155032"/>
            <a:ext cx="812926" cy="228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38152E-C278-5543-B16B-23BFDF3EAD5F}"/>
              </a:ext>
            </a:extLst>
          </p:cNvPr>
          <p:cNvSpPr txBox="1"/>
          <p:nvPr/>
        </p:nvSpPr>
        <p:spPr>
          <a:xfrm>
            <a:off x="10382137" y="1092015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B9BD5"/>
                </a:solidFill>
              </a:rPr>
              <a:t>Spoke-Darts</a:t>
            </a:r>
          </a:p>
        </p:txBody>
      </p:sp>
    </p:spTree>
    <p:extLst>
      <p:ext uri="{BB962C8B-B14F-4D97-AF65-F5344CB8AC3E}">
        <p14:creationId xmlns:p14="http://schemas.microsoft.com/office/powerpoint/2010/main" val="8541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55" grpId="0"/>
      <p:bldP spid="57" grpId="0" animBg="1"/>
      <p:bldP spid="56" grpId="0"/>
      <p:bldP spid="60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7984BDB-50B3-AE49-8B50-358EB61D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3" y="860446"/>
            <a:ext cx="3205318" cy="1838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AEAFCD-05B8-674F-8D99-2D6E42A3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58" y="1012513"/>
            <a:ext cx="2857331" cy="1505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6166543" y="1224897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Garamond" charset="0"/>
              </a:rPr>
              <a:t>Bridson</a:t>
            </a:r>
            <a:r>
              <a:rPr lang="en-US" b="1" dirty="0">
                <a:solidFill>
                  <a:srgbClr val="00B050"/>
                </a:solidFill>
                <a:latin typeface="Garamond" charset="0"/>
              </a:rPr>
              <a:t> 2007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694781" y="1064599"/>
            <a:ext cx="2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Dart Throwing</a:t>
            </a:r>
            <a:endParaRPr lang="en-US" sz="1200" baseline="30000" dirty="0">
              <a:latin typeface="Garamond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BC23EB-ECD8-4947-B63E-BF04EAC9EFBB}"/>
              </a:ext>
            </a:extLst>
          </p:cNvPr>
          <p:cNvSpPr/>
          <p:nvPr/>
        </p:nvSpPr>
        <p:spPr>
          <a:xfrm>
            <a:off x="6183938" y="1655737"/>
            <a:ext cx="371260" cy="488138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D60833-CBF1-0D43-B037-023E850DAFDE}"/>
              </a:ext>
            </a:extLst>
          </p:cNvPr>
          <p:cNvGrpSpPr/>
          <p:nvPr/>
        </p:nvGrpSpPr>
        <p:grpSpPr>
          <a:xfrm>
            <a:off x="1646966" y="803105"/>
            <a:ext cx="8559082" cy="1321287"/>
            <a:chOff x="1200091" y="803105"/>
            <a:chExt cx="8559082" cy="1321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B81E1-D1A1-3441-B61D-EFB6284FD9A1}"/>
                </a:ext>
              </a:extLst>
            </p:cNvPr>
            <p:cNvSpPr/>
            <p:nvPr/>
          </p:nvSpPr>
          <p:spPr>
            <a:xfrm>
              <a:off x="9387913" y="803105"/>
              <a:ext cx="371260" cy="132128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1DBE73-49AD-E447-B2D6-4D5653BDA309}"/>
                </a:ext>
              </a:extLst>
            </p:cNvPr>
            <p:cNvSpPr/>
            <p:nvPr/>
          </p:nvSpPr>
          <p:spPr>
            <a:xfrm>
              <a:off x="5248492" y="995093"/>
              <a:ext cx="371260" cy="104156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F44C35-818B-6A4E-B4FB-5C9DBD5DD9CE}"/>
                </a:ext>
              </a:extLst>
            </p:cNvPr>
            <p:cNvSpPr/>
            <p:nvPr/>
          </p:nvSpPr>
          <p:spPr>
            <a:xfrm>
              <a:off x="1200091" y="1115724"/>
              <a:ext cx="268705" cy="845309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42149" y="1357205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44B4D-6516-E74D-B4AF-D0D4E9CF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37" y="2858769"/>
            <a:ext cx="3054134" cy="1706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F3FB304-C4B7-8743-B679-972EB4D9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22" y="2829467"/>
            <a:ext cx="2867269" cy="18782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EFEEDA-753F-3249-9F4E-EB8647C09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02" y="4748991"/>
            <a:ext cx="2629726" cy="2629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3E7BBB-76D8-1449-BBE8-B36FE0842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456" y="4694731"/>
            <a:ext cx="2688204" cy="26882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270802" y="92120"/>
            <a:ext cx="27416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Sharp spike at radius!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(annuli inner-radius)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277FF0-6820-0F4B-B13D-09FD5B7806FB}"/>
              </a:ext>
            </a:extLst>
          </p:cNvPr>
          <p:cNvSpPr/>
          <p:nvPr/>
        </p:nvSpPr>
        <p:spPr>
          <a:xfrm>
            <a:off x="6555198" y="1420408"/>
            <a:ext cx="1950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2</a:t>
            </a:r>
            <a:r>
              <a:rPr lang="en-US" sz="1400" baseline="30000" dirty="0">
                <a:solidFill>
                  <a:srgbClr val="C00000"/>
                </a:solidFill>
              </a:rPr>
              <a:t>nd</a:t>
            </a:r>
            <a:r>
              <a:rPr lang="en-US" sz="1400" dirty="0">
                <a:solidFill>
                  <a:srgbClr val="C00000"/>
                </a:solidFill>
              </a:rPr>
              <a:t> discontinuity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annuli outer-radius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1508798" y="2882504"/>
            <a:ext cx="1701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charset="0"/>
              </a:rPr>
              <a:t>Dart throwing images from</a:t>
            </a:r>
          </a:p>
          <a:p>
            <a:r>
              <a:rPr lang="en-US" sz="1100" dirty="0">
                <a:latin typeface="Garamond" charset="0"/>
              </a:rPr>
              <a:t>Blue Noise Sampling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with Controlled Aliasing,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TOG 32:3, 2013.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7FE20A-EE7D-274E-B561-F287D2A66F24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473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78281"/>
            <a:ext cx="5377644" cy="1961171"/>
          </a:xfrm>
        </p:spPr>
        <p:txBody>
          <a:bodyPr>
            <a:noAutofit/>
          </a:bodyPr>
          <a:lstStyle/>
          <a:p>
            <a:r>
              <a:rPr lang="en-US" sz="2400" dirty="0"/>
              <a:t>Eliminate spike</a:t>
            </a:r>
          </a:p>
          <a:p>
            <a:pPr lvl="1"/>
            <a:r>
              <a:rPr lang="en-US" sz="2000" dirty="0"/>
              <a:t>Post-processing optimization* = expensive, 2d</a:t>
            </a:r>
          </a:p>
          <a:p>
            <a:pPr lvl="1"/>
            <a:r>
              <a:rPr lang="en-US" sz="2000" dirty="0"/>
              <a:t>Sample non-uniformly</a:t>
            </a:r>
          </a:p>
          <a:p>
            <a:pPr lvl="2"/>
            <a:r>
              <a:rPr lang="en-US" sz="1600" dirty="0"/>
              <a:t>By spoke-length? Uniform by swept volume? Worse!</a:t>
            </a:r>
          </a:p>
          <a:p>
            <a:pPr lvl="2"/>
            <a:r>
              <a:rPr lang="en-US" sz="1600" dirty="0"/>
              <a:t>Any sharp local rule → global discontinuity </a:t>
            </a:r>
            <a:r>
              <a:rPr lang="en-US" sz="1600" dirty="0">
                <a:sym typeface="Wingdings" pitchFamily="2" charset="2"/>
              </a:rPr>
              <a:t>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-26714" y="6548757"/>
            <a:ext cx="4750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* Blue Noise Sampling with Controlled Aliasing, TOG 32:3, 2013.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D2E013-8247-C849-9992-EFDA0F16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9AD92-F12D-5A4A-BA8D-6415AC8D0EB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BDF48C-40E2-C14B-A864-2D821152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2017CC-DBAF-9245-AC3C-AE3592115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DE72A4C-B875-1445-8E66-D7C2DC064043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6419B31-97B3-4D42-8B79-FE1A993CE55D}"/>
              </a:ext>
            </a:extLst>
          </p:cNvPr>
          <p:cNvSpPr txBox="1">
            <a:spLocks/>
          </p:cNvSpPr>
          <p:nvPr/>
        </p:nvSpPr>
        <p:spPr>
          <a:xfrm>
            <a:off x="64951" y="2942580"/>
            <a:ext cx="5412022" cy="25324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r>
              <a:rPr lang="en-US" sz="2000" dirty="0"/>
              <a:t> max domain-point-to-sample distance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</a:t>
            </a:r>
            <a:r>
              <a:rPr lang="en-US" sz="2000" dirty="0"/>
              <a:t>  min sample-to-sample distance</a:t>
            </a:r>
          </a:p>
          <a:p>
            <a:r>
              <a:rPr lang="en-US" sz="2200" dirty="0"/>
              <a:t>Bad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</a:t>
            </a:r>
            <a:r>
              <a:rPr lang="en-US" dirty="0"/>
              <a:t>=</a:t>
            </a:r>
            <a:r>
              <a:rPr lang="en-US" sz="2000" baseline="-25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r>
              <a:rPr lang="en-US" sz="2000" dirty="0"/>
              <a:t>  ⟺  𝜝=1</a:t>
            </a:r>
          </a:p>
          <a:p>
            <a:pPr lvl="1"/>
            <a:r>
              <a:rPr lang="en-US" dirty="0"/>
              <a:t>Traditional goal of Maximal Poisson-disk Sampling!</a:t>
            </a:r>
          </a:p>
          <a:p>
            <a:pPr lvl="2"/>
            <a:r>
              <a:rPr lang="en-US" dirty="0"/>
              <a:t>Serves no purpose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BE1CC-39B4-4C44-8B37-CECF5B8A50B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7401C-5E57-E54B-BF2E-C5414712595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444C28-70A1-D24F-8909-9520139F278D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467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4369FBF-B764-CF4F-9506-4953E7790671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01" name="Flowchart: Connector 9">
              <a:extLst>
                <a:ext uri="{FF2B5EF4-FFF2-40B4-BE49-F238E27FC236}">
                  <a16:creationId xmlns:a16="http://schemas.microsoft.com/office/drawing/2014/main" id="{241746F5-3827-D045-A829-1B9A571DC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9">
              <a:extLst>
                <a:ext uri="{FF2B5EF4-FFF2-40B4-BE49-F238E27FC236}">
                  <a16:creationId xmlns:a16="http://schemas.microsoft.com/office/drawing/2014/main" id="{2C25FE50-13A8-F846-AE99-6796074EE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9">
              <a:extLst>
                <a:ext uri="{FF2B5EF4-FFF2-40B4-BE49-F238E27FC236}">
                  <a16:creationId xmlns:a16="http://schemas.microsoft.com/office/drawing/2014/main" id="{50E657CE-7EF9-C84B-8A59-9406D45CF6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9">
              <a:extLst>
                <a:ext uri="{FF2B5EF4-FFF2-40B4-BE49-F238E27FC236}">
                  <a16:creationId xmlns:a16="http://schemas.microsoft.com/office/drawing/2014/main" id="{52F0FCD3-7DDE-FA4A-ACBB-384C883A25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9">
              <a:extLst>
                <a:ext uri="{FF2B5EF4-FFF2-40B4-BE49-F238E27FC236}">
                  <a16:creationId xmlns:a16="http://schemas.microsoft.com/office/drawing/2014/main" id="{A6982531-4DBD-3D4C-B2D4-006E28C2D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9">
              <a:extLst>
                <a:ext uri="{FF2B5EF4-FFF2-40B4-BE49-F238E27FC236}">
                  <a16:creationId xmlns:a16="http://schemas.microsoft.com/office/drawing/2014/main" id="{37FB64F9-E97B-BB4F-91C2-5FFE378A6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D10C81F-3E67-434A-BAA3-D15AD9DEA10A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08" name="Flowchart: Connector 9">
              <a:extLst>
                <a:ext uri="{FF2B5EF4-FFF2-40B4-BE49-F238E27FC236}">
                  <a16:creationId xmlns:a16="http://schemas.microsoft.com/office/drawing/2014/main" id="{92084B50-4CD2-C24A-814C-886DD231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9">
              <a:extLst>
                <a:ext uri="{FF2B5EF4-FFF2-40B4-BE49-F238E27FC236}">
                  <a16:creationId xmlns:a16="http://schemas.microsoft.com/office/drawing/2014/main" id="{BDA094C6-25B1-8B40-90EA-4E75C5E69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9">
              <a:extLst>
                <a:ext uri="{FF2B5EF4-FFF2-40B4-BE49-F238E27FC236}">
                  <a16:creationId xmlns:a16="http://schemas.microsoft.com/office/drawing/2014/main" id="{B9166FFC-BE49-DD4D-813F-2E730A4D2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9">
              <a:extLst>
                <a:ext uri="{FF2B5EF4-FFF2-40B4-BE49-F238E27FC236}">
                  <a16:creationId xmlns:a16="http://schemas.microsoft.com/office/drawing/2014/main" id="{3B923DD5-8511-6343-9F54-0732AFEA7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9">
              <a:extLst>
                <a:ext uri="{FF2B5EF4-FFF2-40B4-BE49-F238E27FC236}">
                  <a16:creationId xmlns:a16="http://schemas.microsoft.com/office/drawing/2014/main" id="{E1943822-8CDA-734A-A1F6-D24A98230A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9">
              <a:extLst>
                <a:ext uri="{FF2B5EF4-FFF2-40B4-BE49-F238E27FC236}">
                  <a16:creationId xmlns:a16="http://schemas.microsoft.com/office/drawing/2014/main" id="{97417345-94C8-DE48-B052-068AC0E02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9">
              <a:extLst>
                <a:ext uri="{FF2B5EF4-FFF2-40B4-BE49-F238E27FC236}">
                  <a16:creationId xmlns:a16="http://schemas.microsoft.com/office/drawing/2014/main" id="{853678FA-6363-6C40-B801-7BA8DF880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9">
              <a:extLst>
                <a:ext uri="{FF2B5EF4-FFF2-40B4-BE49-F238E27FC236}">
                  <a16:creationId xmlns:a16="http://schemas.microsoft.com/office/drawing/2014/main" id="{5DABD522-9397-394A-9550-B9B57F6E9C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9">
              <a:extLst>
                <a:ext uri="{FF2B5EF4-FFF2-40B4-BE49-F238E27FC236}">
                  <a16:creationId xmlns:a16="http://schemas.microsoft.com/office/drawing/2014/main" id="{4CB369D2-264B-584D-8D29-9179437FA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9">
              <a:extLst>
                <a:ext uri="{FF2B5EF4-FFF2-40B4-BE49-F238E27FC236}">
                  <a16:creationId xmlns:a16="http://schemas.microsoft.com/office/drawing/2014/main" id="{C890EA15-58BB-3447-B391-762D79262A59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B959F5A-B66A-5B40-AC74-245DEE00953B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9">
              <a:extLst>
                <a:ext uri="{FF2B5EF4-FFF2-40B4-BE49-F238E27FC236}">
                  <a16:creationId xmlns:a16="http://schemas.microsoft.com/office/drawing/2014/main" id="{FBD2F71F-F910-1C48-A56E-69743C27D564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F5BF5EF-F601-7848-9036-D2259F86824D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9">
              <a:extLst>
                <a:ext uri="{FF2B5EF4-FFF2-40B4-BE49-F238E27FC236}">
                  <a16:creationId xmlns:a16="http://schemas.microsoft.com/office/drawing/2014/main" id="{6463E031-B4FB-5444-8A2E-E18134BF2640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66780E3-22FC-3149-B998-6957D645F326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9">
              <a:extLst>
                <a:ext uri="{FF2B5EF4-FFF2-40B4-BE49-F238E27FC236}">
                  <a16:creationId xmlns:a16="http://schemas.microsoft.com/office/drawing/2014/main" id="{E54CFD59-75AD-0546-8AAC-55805CB4304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C059B6B-265F-354A-A0E8-678570B152C3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9">
              <a:extLst>
                <a:ext uri="{FF2B5EF4-FFF2-40B4-BE49-F238E27FC236}">
                  <a16:creationId xmlns:a16="http://schemas.microsoft.com/office/drawing/2014/main" id="{0AA01298-F4B4-0B42-9FA9-57D0B5F0F644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63C3D62-DEC1-9342-810B-739E3E48D646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9">
              <a:extLst>
                <a:ext uri="{FF2B5EF4-FFF2-40B4-BE49-F238E27FC236}">
                  <a16:creationId xmlns:a16="http://schemas.microsoft.com/office/drawing/2014/main" id="{617F0330-62B5-7C46-946A-4B674E437C63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9513054-0B1A-B142-B9B6-D9BBD9D34DFF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9">
              <a:extLst>
                <a:ext uri="{FF2B5EF4-FFF2-40B4-BE49-F238E27FC236}">
                  <a16:creationId xmlns:a16="http://schemas.microsoft.com/office/drawing/2014/main" id="{D67A4E9A-90F6-2A42-BBBF-7FAAC41981CE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3859EE3-526A-1A43-987B-F03D6B32DCE0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9">
              <a:extLst>
                <a:ext uri="{FF2B5EF4-FFF2-40B4-BE49-F238E27FC236}">
                  <a16:creationId xmlns:a16="http://schemas.microsoft.com/office/drawing/2014/main" id="{44D15312-2D07-3E4C-9A0A-C19D31A44974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774DEDB-7BE5-254A-A66E-38C3FC780EAD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9">
              <a:extLst>
                <a:ext uri="{FF2B5EF4-FFF2-40B4-BE49-F238E27FC236}">
                  <a16:creationId xmlns:a16="http://schemas.microsoft.com/office/drawing/2014/main" id="{D2503438-C796-EC40-9F95-D51C492487B2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D9AA50C-57E7-DC43-9484-EB49BA9CF7B2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9">
              <a:extLst>
                <a:ext uri="{FF2B5EF4-FFF2-40B4-BE49-F238E27FC236}">
                  <a16:creationId xmlns:a16="http://schemas.microsoft.com/office/drawing/2014/main" id="{D610C9AA-B72F-BF4B-8019-6FB85BCBF780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D94439B-4AD2-384B-8450-B7554679F7DE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9">
              <a:extLst>
                <a:ext uri="{FF2B5EF4-FFF2-40B4-BE49-F238E27FC236}">
                  <a16:creationId xmlns:a16="http://schemas.microsoft.com/office/drawing/2014/main" id="{728B0304-97D2-424C-B6B2-0B63AE3343D2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9">
              <a:extLst>
                <a:ext uri="{FF2B5EF4-FFF2-40B4-BE49-F238E27FC236}">
                  <a16:creationId xmlns:a16="http://schemas.microsoft.com/office/drawing/2014/main" id="{D66854C1-CFEA-E640-88A3-7561F9AF4C6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2F1E513-D62E-CD4E-A4CE-F77D90B8EF5A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9">
              <a:extLst>
                <a:ext uri="{FF2B5EF4-FFF2-40B4-BE49-F238E27FC236}">
                  <a16:creationId xmlns:a16="http://schemas.microsoft.com/office/drawing/2014/main" id="{25FED8AC-A036-8F45-968C-95EE014F85C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4AF0A4C-7DA0-2B48-A9D5-5E26496F9245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9">
              <a:extLst>
                <a:ext uri="{FF2B5EF4-FFF2-40B4-BE49-F238E27FC236}">
                  <a16:creationId xmlns:a16="http://schemas.microsoft.com/office/drawing/2014/main" id="{4228CCE6-F968-774E-9354-086BE1D88251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4334E1C2-0947-2C4C-8F47-377AE1A97D51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id="{F12DB674-2857-EC48-A4AC-00321FDE0D4B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35E97F-820E-7743-A03B-DF83456FCB03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214A549-F02A-0A40-91AA-6B770ADA363B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EC9C9BAE-86C1-5340-B0CE-207AF639692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3E773D-0B9F-3747-8848-93E1460E0F52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20AF9A-D9F4-8844-8A78-49C6FAC05EBD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156" name="Flowchart: Connector 12">
              <a:extLst>
                <a:ext uri="{FF2B5EF4-FFF2-40B4-BE49-F238E27FC236}">
                  <a16:creationId xmlns:a16="http://schemas.microsoft.com/office/drawing/2014/main" id="{950774CE-29B6-2741-8AF2-9A3C5FFFA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036935F-E452-4942-97B2-A0FCB7070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8" name="Flowchart: Connector 3">
              <a:extLst>
                <a:ext uri="{FF2B5EF4-FFF2-40B4-BE49-F238E27FC236}">
                  <a16:creationId xmlns:a16="http://schemas.microsoft.com/office/drawing/2014/main" id="{D88F5F35-491B-2D46-AFF8-FDBB22B6864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1678B8C-EB2E-E146-ADA2-B0D25FA7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6626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Canadian Conf. on Comp. Geometry (CCCG) 2012.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BA9CD1E-F9F8-C946-8098-70206EDBA4B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 – </a:t>
            </a:r>
            <a:r>
              <a:rPr lang="en-US" dirty="0"/>
              <a:t>we solved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E6529E-4E62-4F41-A81B-3BB24FA0A4A6}"/>
              </a:ext>
            </a:extLst>
          </p:cNvPr>
          <p:cNvGrpSpPr/>
          <p:nvPr/>
        </p:nvGrpSpPr>
        <p:grpSpPr>
          <a:xfrm>
            <a:off x="1315131" y="3949707"/>
            <a:ext cx="822960" cy="822960"/>
            <a:chOff x="7780434" y="277986"/>
            <a:chExt cx="822960" cy="822960"/>
          </a:xfrm>
        </p:grpSpPr>
        <p:sp>
          <p:nvSpPr>
            <p:cNvPr id="133" name="Flowchart: Connector 9">
              <a:extLst>
                <a:ext uri="{FF2B5EF4-FFF2-40B4-BE49-F238E27FC236}">
                  <a16:creationId xmlns:a16="http://schemas.microsoft.com/office/drawing/2014/main" id="{80602176-F49F-054F-9D5A-AAB2E7EC5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id="{9A20CECB-F0AC-374B-BF87-B828E0666E58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6041C63-20A8-6343-B144-FE9DB305D0CF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0E1B8-AF9B-124C-9C12-FE6988BE61D1}"/>
              </a:ext>
            </a:extLst>
          </p:cNvPr>
          <p:cNvSpPr txBox="1"/>
          <p:nvPr/>
        </p:nvSpPr>
        <p:spPr>
          <a:xfrm>
            <a:off x="1420341" y="4607837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inside a blue disk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CD9B476-77C0-5844-ABE6-10769CF8B489}"/>
              </a:ext>
            </a:extLst>
          </p:cNvPr>
          <p:cNvGrpSpPr/>
          <p:nvPr/>
        </p:nvGrpSpPr>
        <p:grpSpPr>
          <a:xfrm>
            <a:off x="1734991" y="5263783"/>
            <a:ext cx="822960" cy="822960"/>
            <a:chOff x="7780434" y="277986"/>
            <a:chExt cx="822960" cy="822960"/>
          </a:xfrm>
        </p:grpSpPr>
        <p:sp>
          <p:nvSpPr>
            <p:cNvPr id="139" name="Flowchart: Connector 9">
              <a:extLst>
                <a:ext uri="{FF2B5EF4-FFF2-40B4-BE49-F238E27FC236}">
                  <a16:creationId xmlns:a16="http://schemas.microsoft.com/office/drawing/2014/main" id="{1F2C542C-71B4-6C4D-817D-1BF9867B6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id="{36285DE5-461D-264E-9EE6-D009C19C2483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13315A8-490D-F949-BE6B-1BB1282A68D8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80CA075-52BE-4F4D-8043-46B8409B9B18}"/>
              </a:ext>
            </a:extLst>
          </p:cNvPr>
          <p:cNvSpPr txBox="1"/>
          <p:nvPr/>
        </p:nvSpPr>
        <p:spPr>
          <a:xfrm>
            <a:off x="2101595" y="5528059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green already </a:t>
            </a:r>
            <a:br>
              <a:rPr lang="en-US" sz="1400" dirty="0"/>
            </a:br>
            <a:r>
              <a:rPr lang="en-US" sz="1400" dirty="0"/>
              <a:t>           covered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C6C57F5-BAB0-C240-AE96-125437715E29}"/>
              </a:ext>
            </a:extLst>
          </p:cNvPr>
          <p:cNvGrpSpPr/>
          <p:nvPr/>
        </p:nvGrpSpPr>
        <p:grpSpPr>
          <a:xfrm>
            <a:off x="6663032" y="2087142"/>
            <a:ext cx="391834" cy="2223114"/>
            <a:chOff x="6663032" y="2087142"/>
            <a:chExt cx="391834" cy="222311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F015CE7-2628-EA4A-9D56-A66095BEA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9FAAC00-548C-E544-A27D-2C6163AF4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D471DF-42C6-3B4B-9291-AFFD267BC90F}"/>
              </a:ext>
            </a:extLst>
          </p:cNvPr>
          <p:cNvGrpSpPr/>
          <p:nvPr/>
        </p:nvGrpSpPr>
        <p:grpSpPr>
          <a:xfrm>
            <a:off x="5801324" y="2074834"/>
            <a:ext cx="2298293" cy="1397179"/>
            <a:chOff x="5856630" y="2122958"/>
            <a:chExt cx="2286000" cy="136478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83BAD8-8A6A-0F43-B128-42A43478BBC4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C9ECE-EDA1-F84B-9546-986BBD363A8F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077DB5D8-D7CF-2E45-88A1-2E9310E4411A}"/>
              </a:ext>
            </a:extLst>
          </p:cNvPr>
          <p:cNvSpPr>
            <a:spLocks noChangeAspect="1"/>
          </p:cNvSpPr>
          <p:nvPr/>
        </p:nvSpPr>
        <p:spPr>
          <a:xfrm>
            <a:off x="6887454" y="2710889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4E49BDA-7C24-A742-BB86-794AD9BB4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079" y="2674672"/>
            <a:ext cx="393700" cy="3810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1DF4CEB-A512-0E49-A6FC-AB724CFC3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485" y="2665723"/>
            <a:ext cx="495300" cy="3810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BB10C38-C2E0-0649-9055-E8793877EF4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DF3E13-4472-0A49-8F5E-13DF5E4D6752}"/>
              </a:ext>
            </a:extLst>
          </p:cNvPr>
          <p:cNvGrpSpPr/>
          <p:nvPr/>
        </p:nvGrpSpPr>
        <p:grpSpPr>
          <a:xfrm>
            <a:off x="1407546" y="3003529"/>
            <a:ext cx="822960" cy="822960"/>
            <a:chOff x="1407546" y="3003529"/>
            <a:chExt cx="822960" cy="822960"/>
          </a:xfrm>
        </p:grpSpPr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A477B0E9-A769-1E4E-878A-AA5B3B367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546" y="3003529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79C5419A-73C4-8349-B226-E994AE912F03}"/>
                </a:ext>
              </a:extLst>
            </p:cNvPr>
            <p:cNvSpPr/>
            <p:nvPr/>
          </p:nvSpPr>
          <p:spPr>
            <a:xfrm>
              <a:off x="1585346" y="3187679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5544C4A-AAC5-9849-B961-778F9E4214FE}"/>
                </a:ext>
              </a:extLst>
            </p:cNvPr>
            <p:cNvSpPr/>
            <p:nvPr/>
          </p:nvSpPr>
          <p:spPr>
            <a:xfrm rot="5181663">
              <a:off x="1808459" y="34047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079046A-C5A6-3640-A5B1-270C5F492E7B}"/>
              </a:ext>
            </a:extLst>
          </p:cNvPr>
          <p:cNvSpPr txBox="1"/>
          <p:nvPr/>
        </p:nvSpPr>
        <p:spPr>
          <a:xfrm>
            <a:off x="1774308" y="3548149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accept, green covers </a:t>
            </a:r>
            <a:br>
              <a:rPr lang="en-US" sz="1400" dirty="0"/>
            </a:br>
            <a:r>
              <a:rPr lang="en-US" sz="1400" dirty="0"/>
              <a:t>            some white</a:t>
            </a:r>
          </a:p>
        </p:txBody>
      </p:sp>
    </p:spTree>
    <p:extLst>
      <p:ext uri="{BB962C8B-B14F-4D97-AF65-F5344CB8AC3E}">
        <p14:creationId xmlns:p14="http://schemas.microsoft.com/office/powerpoint/2010/main" val="2803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42" grpId="0"/>
      <p:bldP spid="142" grpId="1"/>
      <p:bldP spid="122" grpId="0" animBg="1"/>
      <p:bldP spid="123" grpId="0" animBg="1"/>
      <p:bldP spid="149" grpId="0"/>
      <p:bldP spid="143" grpId="0"/>
      <p:bldP spid="1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5" name="Flowchart: Connector 9">
            <a:extLst>
              <a:ext uri="{FF2B5EF4-FFF2-40B4-BE49-F238E27FC236}">
                <a16:creationId xmlns:a16="http://schemas.microsoft.com/office/drawing/2014/main" id="{CFB1FBAD-8C22-6A42-A4D9-C7ED07734F09}"/>
              </a:ext>
            </a:extLst>
          </p:cNvPr>
          <p:cNvSpPr>
            <a:spLocks noChangeAspect="1"/>
          </p:cNvSpPr>
          <p:nvPr/>
        </p:nvSpPr>
        <p:spPr>
          <a:xfrm>
            <a:off x="1407312" y="300302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9">
            <a:extLst>
              <a:ext uri="{FF2B5EF4-FFF2-40B4-BE49-F238E27FC236}">
                <a16:creationId xmlns:a16="http://schemas.microsoft.com/office/drawing/2014/main" id="{5959FD8F-3519-9646-B6CB-6AA049035B5C}"/>
              </a:ext>
            </a:extLst>
          </p:cNvPr>
          <p:cNvSpPr/>
          <p:nvPr/>
        </p:nvSpPr>
        <p:spPr>
          <a:xfrm>
            <a:off x="1585112" y="3187176"/>
            <a:ext cx="457200" cy="457200"/>
          </a:xfrm>
          <a:prstGeom prst="flowChartConnector">
            <a:avLst/>
          </a:prstGeom>
          <a:solidFill>
            <a:srgbClr val="C0C9FE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22A9DF2-0293-AC4B-8101-00CFE34821AD}"/>
              </a:ext>
            </a:extLst>
          </p:cNvPr>
          <p:cNvSpPr/>
          <p:nvPr/>
        </p:nvSpPr>
        <p:spPr>
          <a:xfrm>
            <a:off x="1811426" y="341349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9065452">
            <a:off x="5859543" y="2233189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8479663">
            <a:off x="4857510" y="2557417"/>
            <a:ext cx="2135038" cy="1274657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896351" y="313191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423602" y="3005511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183D709-F15A-4D4A-A5C2-4409D4066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76" y="3095697"/>
            <a:ext cx="393700" cy="3810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6F42D67-1EE9-4B4A-8BE0-0DB97696C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196" y="2565660"/>
            <a:ext cx="495300" cy="38100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E9D921CF-6FC0-CA40-BE08-82DC2E6D97A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20" name="Text Placeholder 3">
            <a:extLst>
              <a:ext uri="{FF2B5EF4-FFF2-40B4-BE49-F238E27FC236}">
                <a16:creationId xmlns:a16="http://schemas.microsoft.com/office/drawing/2014/main" id="{6B516421-C800-FC4A-8F59-D28811AFF3D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 Placeholder 3">
            <a:extLst>
              <a:ext uri="{FF2B5EF4-FFF2-40B4-BE49-F238E27FC236}">
                <a16:creationId xmlns:a16="http://schemas.microsoft.com/office/drawing/2014/main" id="{6E00F49E-62CE-6E40-8679-87A4CDBBE408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34331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4994831" y="378504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1987659">
            <a:off x="5895649" y="420675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531210">
            <a:off x="5038831" y="4945030"/>
            <a:ext cx="1901861" cy="1135446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916731" y="5477725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034429" y="483424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rot="3222471" flipV="1">
            <a:off x="7499322" y="2702185"/>
            <a:ext cx="391834" cy="2216724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8296016-9CCD-B445-8117-3F1E9F42035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2BD2F19-F7CE-3340-B7AE-5BCB4BE2D145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98" name="Flowchart: Connector 9">
              <a:extLst>
                <a:ext uri="{FF2B5EF4-FFF2-40B4-BE49-F238E27FC236}">
                  <a16:creationId xmlns:a16="http://schemas.microsoft.com/office/drawing/2014/main" id="{3FD398D3-957B-1749-B34C-86B878DA3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">
              <a:extLst>
                <a:ext uri="{FF2B5EF4-FFF2-40B4-BE49-F238E27FC236}">
                  <a16:creationId xmlns:a16="http://schemas.microsoft.com/office/drawing/2014/main" id="{A1CABDB8-742C-494F-B192-0CB0DCF81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9">
              <a:extLst>
                <a:ext uri="{FF2B5EF4-FFF2-40B4-BE49-F238E27FC236}">
                  <a16:creationId xmlns:a16="http://schemas.microsoft.com/office/drawing/2014/main" id="{44417A13-D248-3F49-9793-67BD13A4CB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37696772-923C-9B48-8E96-6624CF938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828B480D-3C04-7847-A69A-B5C6E55B73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96CB73BD-E000-CE4A-80C0-0337E311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DB4AE91-FEC9-E54C-8B2F-1DFB901CFD1F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89" name="Flowchart: Connector 9">
              <a:extLst>
                <a:ext uri="{FF2B5EF4-FFF2-40B4-BE49-F238E27FC236}">
                  <a16:creationId xmlns:a16="http://schemas.microsoft.com/office/drawing/2014/main" id="{22571344-D262-264E-B310-F264A40F56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id="{8FACEC84-C0D0-FA4E-B37F-FEC02478E5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9">
              <a:extLst>
                <a:ext uri="{FF2B5EF4-FFF2-40B4-BE49-F238E27FC236}">
                  <a16:creationId xmlns:a16="http://schemas.microsoft.com/office/drawing/2014/main" id="{F49E300A-F6FC-BA46-9F4D-2D277246C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9">
              <a:extLst>
                <a:ext uri="{FF2B5EF4-FFF2-40B4-BE49-F238E27FC236}">
                  <a16:creationId xmlns:a16="http://schemas.microsoft.com/office/drawing/2014/main" id="{ED1408A2-6DC3-C147-8BE9-E9E7E6AB6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9">
              <a:extLst>
                <a:ext uri="{FF2B5EF4-FFF2-40B4-BE49-F238E27FC236}">
                  <a16:creationId xmlns:a16="http://schemas.microsoft.com/office/drawing/2014/main" id="{462F52EB-730F-0E4E-9BE4-235300440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id="{B2C625FF-60D5-FD46-9406-9EC1E3C37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9">
              <a:extLst>
                <a:ext uri="{FF2B5EF4-FFF2-40B4-BE49-F238E27FC236}">
                  <a16:creationId xmlns:a16="http://schemas.microsoft.com/office/drawing/2014/main" id="{7B3D3EA9-EBFF-BA4A-9ADB-983868C1B5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id="{05255CED-9167-7D4A-A060-894F00C4FE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9">
              <a:extLst>
                <a:ext uri="{FF2B5EF4-FFF2-40B4-BE49-F238E27FC236}">
                  <a16:creationId xmlns:a16="http://schemas.microsoft.com/office/drawing/2014/main" id="{43432D86-5EB8-464B-B344-62F3E9827A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7B673F56-ABA7-6E4D-960F-F87357A6E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08815930-0EA5-CC4C-9244-3E743AA8A5B7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FD3FD2A1-4681-C848-B0CB-992BD089FD7A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E38AA9BC-8832-AE42-9F56-4A41F14325CF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1582ADA-5F40-8C4D-8E87-DD804463D0EA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0955F4BA-6B2B-2C4D-9284-AEBB74CB07C9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06F1FA0-B0BA-E34F-A838-78E28674A93B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106285A2-C4BE-8A4A-8E6C-F458FA78FC45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03D6555-9B18-E94B-A225-438EF44167DC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B18AD6D3-1C84-BB45-B4C2-FC586DE2462F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E15D253-00F5-7847-AB1C-3B671C0A03BD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07593E62-690C-8840-8573-1B47967F87B2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7AA3429-211B-3F4E-874E-1AD068AE745D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1C704F6A-578E-134E-B4AC-99642F5A9545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D6E6C49-5DD4-2D4E-B612-F47304ECA4D5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AD664B2F-6252-284A-8E96-95DE25DCA702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206AA93-ABE0-AC46-9798-4B3C8B47D7F1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CDD18D46-B5AF-6E43-BA14-6397CAA8EB03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8214AB3-B53F-9340-8E2D-331018151713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AE7C5DA7-77BA-714A-A57C-9F281B6D18F2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819482-FBE2-294D-B4F0-2B7FF050A9EF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81F76064-CE6D-6942-9E62-0532F82F0AC4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0BF7052F-1DE9-CE49-B862-01CC1C87B1E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9FD91BBB-B584-3942-B3AD-8AC670836A95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lowchart: Connector 9">
              <a:extLst>
                <a:ext uri="{FF2B5EF4-FFF2-40B4-BE49-F238E27FC236}">
                  <a16:creationId xmlns:a16="http://schemas.microsoft.com/office/drawing/2014/main" id="{D7CDCCE5-A8C5-F64C-A9A9-4FE4D694CE09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B803BE1-9591-2240-BC8E-B87AB7FEE58D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lowchart: Connector 9">
              <a:extLst>
                <a:ext uri="{FF2B5EF4-FFF2-40B4-BE49-F238E27FC236}">
                  <a16:creationId xmlns:a16="http://schemas.microsoft.com/office/drawing/2014/main" id="{5BD3C146-8686-F540-B79E-23300EB74F10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DD78F1E-0FAB-2E4E-A357-B2CDC3A0B6F4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lowchart: Connector 9">
              <a:extLst>
                <a:ext uri="{FF2B5EF4-FFF2-40B4-BE49-F238E27FC236}">
                  <a16:creationId xmlns:a16="http://schemas.microsoft.com/office/drawing/2014/main" id="{63AB99B6-3F49-5342-9BC3-1C5E386234D5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9AD449DD-413A-3C42-998F-3B65064525AB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A36C74D-1B4F-824F-9C3B-3542E3C67364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26E03E57-7503-4A46-B4FF-499FFB88A83A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96567E0-C4EC-5843-B196-4F15B1AE23DA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3" name="Text Placeholder 3">
            <a:extLst>
              <a:ext uri="{FF2B5EF4-FFF2-40B4-BE49-F238E27FC236}">
                <a16:creationId xmlns:a16="http://schemas.microsoft.com/office/drawing/2014/main" id="{7C16916D-3ADB-0844-B811-9CFB1B671506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35" name="Text Placeholder 3">
            <a:extLst>
              <a:ext uri="{FF2B5EF4-FFF2-40B4-BE49-F238E27FC236}">
                <a16:creationId xmlns:a16="http://schemas.microsoft.com/office/drawing/2014/main" id="{E522FE8C-42DF-2746-965D-42105F7A9BFA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41262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7604170" y="3885965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140034">
            <a:off x="7366250" y="393341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5489470">
            <a:off x="7780720" y="4755843"/>
            <a:ext cx="1597999" cy="954035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8295664" y="564264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8646118" y="4938230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flipH="1" flipV="1">
            <a:off x="5866178" y="2156935"/>
            <a:ext cx="792426" cy="2155061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  <a:endCxn id="114" idx="4"/>
          </p:cNvCxnSpPr>
          <p:nvPr/>
        </p:nvCxnSpPr>
        <p:spPr>
          <a:xfrm>
            <a:off x="6643972" y="4330724"/>
            <a:ext cx="19197" cy="2268253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E978EED-F4CF-D34E-9D55-FBFFDA61B457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8430610-8523-AE42-9C2E-DBAB9004662C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371B83A5-30EF-7945-8AC0-AD514AEEA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BDAEFAFA-A465-9947-B3EB-B9D5958AC6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D2FC9AF0-AF4A-2445-8505-D9D02E94C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id="{A35D5CAD-1471-0B45-BD8A-9A33A102C4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9">
              <a:extLst>
                <a:ext uri="{FF2B5EF4-FFF2-40B4-BE49-F238E27FC236}">
                  <a16:creationId xmlns:a16="http://schemas.microsoft.com/office/drawing/2014/main" id="{31E8D574-DD19-3448-B23A-363B7EF1F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id="{4CFB0488-9854-884E-B026-BD2A9737E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B6C567B-1950-5448-8ABB-7A729AC08834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3C40B25E-AC49-8349-A736-060469B8CF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A1EFF6E0-779B-5A4F-ABBF-0F07D72A9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Flowchart: Connector 9">
              <a:extLst>
                <a:ext uri="{FF2B5EF4-FFF2-40B4-BE49-F238E27FC236}">
                  <a16:creationId xmlns:a16="http://schemas.microsoft.com/office/drawing/2014/main" id="{979E2E6C-1E8B-5349-999A-C69244259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03D4236E-7323-B047-84AA-F0ABA4ED83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9">
              <a:extLst>
                <a:ext uri="{FF2B5EF4-FFF2-40B4-BE49-F238E27FC236}">
                  <a16:creationId xmlns:a16="http://schemas.microsoft.com/office/drawing/2014/main" id="{D5E181CE-7C29-394C-BDA1-07E779842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478C1F91-ABD0-4249-9DE7-87DC065A3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Flowchart: Connector 9">
              <a:extLst>
                <a:ext uri="{FF2B5EF4-FFF2-40B4-BE49-F238E27FC236}">
                  <a16:creationId xmlns:a16="http://schemas.microsoft.com/office/drawing/2014/main" id="{C6046003-E56B-9B41-A896-91C1FB83D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7AD4EF25-AC11-224D-B70E-8C1E827C1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B017A26B-2663-E04F-AD6D-40D9B3E98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75C261E0-8C91-C548-8511-C92C43A17A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F1462E3E-31F1-D14E-B103-EE08A990AA45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7595719-BAE3-234C-B20B-022CA483B148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A64A1D9D-C756-AB41-B899-54EDD0B948D7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6E80BFA9-2291-C747-A39B-0BA3BE3D9A64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68DBB823-7D1A-B94B-86EC-3CB4DBA0E499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F44123D-381B-984C-9EA9-0B856677F059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24906610-83DF-F94D-81B3-EB03835897B7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D616BBD-2F04-0C48-8C35-C05EB0AA98E1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19B4E00B-DCB9-A44E-B491-8B8F8C83A3E5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4620108-EF1B-6C49-ADEB-3DC9D2D73AF7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489FD6F8-4E7B-2042-89BF-82F90522C9A4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B6E1F7D-F60D-C047-A352-82A853AD46E9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963BF2E0-942C-8848-9DC4-7A42D654B367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439EC9C-0674-BF4E-BFCC-956CE5F1C07F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lowchart: Connector 9">
              <a:extLst>
                <a:ext uri="{FF2B5EF4-FFF2-40B4-BE49-F238E27FC236}">
                  <a16:creationId xmlns:a16="http://schemas.microsoft.com/office/drawing/2014/main" id="{6B3CF1C2-7E9A-4B48-BEC8-75453A1BCD45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2CBF0E6-7C0B-D84C-90A6-D8AFD5D2938F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lowchart: Connector 9">
              <a:extLst>
                <a:ext uri="{FF2B5EF4-FFF2-40B4-BE49-F238E27FC236}">
                  <a16:creationId xmlns:a16="http://schemas.microsoft.com/office/drawing/2014/main" id="{C9008FFA-D33D-544A-9264-76E0EF5624EF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3D406CC3-197E-C842-ACD7-8BBF66406C78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lowchart: Connector 9">
              <a:extLst>
                <a:ext uri="{FF2B5EF4-FFF2-40B4-BE49-F238E27FC236}">
                  <a16:creationId xmlns:a16="http://schemas.microsoft.com/office/drawing/2014/main" id="{06EC8921-187E-F34E-9906-060768ABD8A8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73AE74EB-A562-C146-AA55-CA34C09F8198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lowchart: Connector 9">
              <a:extLst>
                <a:ext uri="{FF2B5EF4-FFF2-40B4-BE49-F238E27FC236}">
                  <a16:creationId xmlns:a16="http://schemas.microsoft.com/office/drawing/2014/main" id="{D3FC2B5A-3D09-AF48-A3B1-56F8DA32A0BE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0ABF2D70-D2A9-1746-8992-5D202B7FD6CC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48F5C99-A453-C04F-A6BA-C340A86646FD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F9D6CDFA-36DF-1B46-AFF9-AC51BCDABD8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C0335D-A4CE-684B-A5A0-64A978FFCF19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8969F5A3-D176-7D40-87EA-980260BFA752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0FD315D5-FD06-D64E-9B0D-2B506E384DC3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3D89605E-58CE-2742-986F-B0A4D744DD74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516784D-598E-054D-A5D6-AEE8991718B8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383595-42B6-6B49-A09F-FA424167DACA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Flowchart: Connector 9">
              <a:extLst>
                <a:ext uri="{FF2B5EF4-FFF2-40B4-BE49-F238E27FC236}">
                  <a16:creationId xmlns:a16="http://schemas.microsoft.com/office/drawing/2014/main" id="{4EC28CA5-52C3-794C-81B3-3C147EB10927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19056C4-92BC-B74A-8606-B7A698AB060D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Text Placeholder 3">
            <a:extLst>
              <a:ext uri="{FF2B5EF4-FFF2-40B4-BE49-F238E27FC236}">
                <a16:creationId xmlns:a16="http://schemas.microsoft.com/office/drawing/2014/main" id="{4D12ED11-2B54-2F4B-92CC-C6DC7F7CC5F6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43" name="Text Placeholder 3">
            <a:extLst>
              <a:ext uri="{FF2B5EF4-FFF2-40B4-BE49-F238E27FC236}">
                <a16:creationId xmlns:a16="http://schemas.microsoft.com/office/drawing/2014/main" id="{692690FD-76EC-4342-AE12-BB3E1FDEDD33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134850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571674">
            <a:off x="6943356" y="4175227"/>
            <a:ext cx="367109" cy="1415176"/>
            <a:chOff x="6646523" y="2156258"/>
            <a:chExt cx="57503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4028326">
              <a:off x="6791300" y="2166968"/>
              <a:ext cx="420895" cy="439628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523" y="2156258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929652">
            <a:off x="6350578" y="4498309"/>
            <a:ext cx="2313015" cy="1380913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443671" y="5142318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7752080" y="4155307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18001F-0900-DA4C-A747-066A1F16206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72D8AEC-B9A5-A840-9D2F-59645FD88704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9D403AF4-FDB4-6A4E-B39F-C8DD8E50D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ED852D9B-BEBC-9349-98E4-64CED9895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3112E579-8CD2-7649-B354-5F16C37E4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9">
              <a:extLst>
                <a:ext uri="{FF2B5EF4-FFF2-40B4-BE49-F238E27FC236}">
                  <a16:creationId xmlns:a16="http://schemas.microsoft.com/office/drawing/2014/main" id="{03082F56-6924-7645-942F-77DE0649C7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3DCCDFA6-195C-CA4F-833E-DAE92910B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5A39C2D4-2BBB-F94F-8CD2-06146DE38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FE1230D-7ED9-9A46-966A-C48991A2B7C3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789AEACD-6B1E-8440-991E-751E48A7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9">
              <a:extLst>
                <a:ext uri="{FF2B5EF4-FFF2-40B4-BE49-F238E27FC236}">
                  <a16:creationId xmlns:a16="http://schemas.microsoft.com/office/drawing/2014/main" id="{4814CD19-D946-634A-B455-A672A5887C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9890B8E6-EEDB-C845-B6CE-FAE2033E4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Flowchart: Connector 9">
              <a:extLst>
                <a:ext uri="{FF2B5EF4-FFF2-40B4-BE49-F238E27FC236}">
                  <a16:creationId xmlns:a16="http://schemas.microsoft.com/office/drawing/2014/main" id="{0BBCD293-252B-1043-8E59-1E4B16D1D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1B14E9DF-913F-4F4F-89F8-135C8AB0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279C7E01-5C29-7349-BC3F-62FF315F3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804EE672-A69C-0044-9AB3-17DE3BD73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EC3D3EC4-4024-E342-A96F-5E8AEDC787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A6DDFA09-78E9-2641-8137-7B32235FD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1FEE8EE2-24A3-3A42-ACB8-AF708DEBB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28E2DEC8-1E75-AF4E-831D-A5675091F43E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7ABA02AC-01E6-3643-B506-D19339A6C891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087B2D9C-7525-DD4F-A633-A8A70AC274DB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1270CB2-DC4A-D646-9904-47AC33C5092C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DC8CB87C-D185-D74A-8D5C-732DBAF07371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C768AFA4-892B-5348-A440-54619B761C68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CCACA214-6025-184B-8487-9F39C63EDB0A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5CFBD30-BD56-5744-A493-A6F75D9EDDCB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ED686FC9-911F-EB47-B175-AB808B4F7FD8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1E6D7929-91E7-F340-A10A-30351EE7AEE9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5AF2AF67-45D1-ED46-A3DF-DE8B0380553C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A36E405-90D2-BF49-B989-A5D5D6B8A4B6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D3F63C96-88C4-1241-969C-3E0EB346B0D7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3F10F4A-57B1-E749-AA05-95D5DAA2A1CB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613206CF-221A-5142-9207-83C7B44C4325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28EDB90-35CC-2C49-9686-2BAF8AF97DA0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9663D5B8-E8C7-194F-94CC-0B113129D498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2B12A7B3-866F-714D-80C3-E34B6E1C4CCA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7F99B6EB-CFEB-3541-B94E-2B80CDD1DD64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78E8928-10CD-C24A-B183-DFB067E75164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29F7B2A4-E31B-8243-86D5-462978B23B2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Flowchart: Connector 9">
              <a:extLst>
                <a:ext uri="{FF2B5EF4-FFF2-40B4-BE49-F238E27FC236}">
                  <a16:creationId xmlns:a16="http://schemas.microsoft.com/office/drawing/2014/main" id="{CDB167E2-3897-D44F-8E37-080719E69C7C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E480F85-2460-3546-8806-3114547229B7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lowchart: Connector 9">
              <a:extLst>
                <a:ext uri="{FF2B5EF4-FFF2-40B4-BE49-F238E27FC236}">
                  <a16:creationId xmlns:a16="http://schemas.microsoft.com/office/drawing/2014/main" id="{84511D7B-6982-2F46-84BB-1A45E39621D8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CE4B5D6-050B-014F-9DA5-E89E5F308B95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Flowchart: Connector 9">
              <a:extLst>
                <a:ext uri="{FF2B5EF4-FFF2-40B4-BE49-F238E27FC236}">
                  <a16:creationId xmlns:a16="http://schemas.microsoft.com/office/drawing/2014/main" id="{884F365A-4EB3-734C-8760-F5150AE3C846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8030B81-339F-9A4A-BE0A-7FA3344EFE24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Flowchart: Connector 9">
              <a:extLst>
                <a:ext uri="{FF2B5EF4-FFF2-40B4-BE49-F238E27FC236}">
                  <a16:creationId xmlns:a16="http://schemas.microsoft.com/office/drawing/2014/main" id="{87A5053A-765E-BD4C-96B8-97BB445ABB66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B7FFA7F-752F-D64E-BE22-2ACBA890E132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B608CE1-4FF2-CD4E-B053-B06AB214D133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lowchart: Connector 9">
              <a:extLst>
                <a:ext uri="{FF2B5EF4-FFF2-40B4-BE49-F238E27FC236}">
                  <a16:creationId xmlns:a16="http://schemas.microsoft.com/office/drawing/2014/main" id="{72EE40D6-55EF-3B4A-998D-719C03E89EEC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5ADE7A2A-51DD-5A4E-9CF9-9398C37E4E9E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 Placeholder 3">
            <a:extLst>
              <a:ext uri="{FF2B5EF4-FFF2-40B4-BE49-F238E27FC236}">
                <a16:creationId xmlns:a16="http://schemas.microsoft.com/office/drawing/2014/main" id="{0F2B1291-5A20-904C-AD5B-78BDD956C4F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46" name="Text Placeholder 3">
            <a:extLst>
              <a:ext uri="{FF2B5EF4-FFF2-40B4-BE49-F238E27FC236}">
                <a16:creationId xmlns:a16="http://schemas.microsoft.com/office/drawing/2014/main" id="{1DEDBB79-E5EE-414B-8E17-77E28D9EC0A4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23788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1972240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9997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35443" y="1932152"/>
            <a:ext cx="2646948" cy="10824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63609" y="5704724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99B8B7-5F8C-744C-8B15-3C5702D39033}"/>
              </a:ext>
            </a:extLst>
          </p:cNvPr>
          <p:cNvSpPr txBox="1">
            <a:spLocks/>
          </p:cNvSpPr>
          <p:nvPr/>
        </p:nvSpPr>
        <p:spPr>
          <a:xfrm>
            <a:off x="4363050" y="2888833"/>
            <a:ext cx="3570915" cy="1155706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Social proof of utility:</a:t>
            </a:r>
            <a:br>
              <a:rPr lang="en-US" sz="2400" dirty="0"/>
            </a:br>
            <a:r>
              <a:rPr lang="en-US" sz="2400" dirty="0" err="1"/>
              <a:t>Bridson</a:t>
            </a:r>
            <a:r>
              <a:rPr lang="en-US" sz="2400" dirty="0"/>
              <a:t> SIGGRAPH 2007</a:t>
            </a:r>
            <a:br>
              <a:rPr lang="en-US" sz="2400" dirty="0"/>
            </a:br>
            <a:r>
              <a:rPr lang="en-US" sz="2400" dirty="0"/>
              <a:t>cited 200 times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8483959">
            <a:off x="6877907" y="4258240"/>
            <a:ext cx="567989" cy="2242422"/>
            <a:chOff x="6648812" y="2131263"/>
            <a:chExt cx="56147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3116041">
              <a:off x="6666742" y="2237900"/>
              <a:ext cx="543549" cy="999089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812" y="2131263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7360646">
            <a:off x="6253344" y="5018712"/>
            <a:ext cx="2051076" cy="1224531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312714" y="5506156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637729" y="595636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437959" y="4327941"/>
            <a:ext cx="2220428" cy="507680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436700" cy="2266868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V="1">
            <a:off x="6662057" y="2054069"/>
            <a:ext cx="487524" cy="2263549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C0174E65-E0EE-B34F-AEBB-961932E9E0E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3210595-1E48-6B4D-9089-760019C1F337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67A9886F-468B-6C46-8A01-84724C32D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3A87D259-0DF7-2E4F-93C2-CB210039C9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DABF4D9D-4526-6C4C-8FDB-C749CEA230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A6CEB822-D2D6-BC42-AAEA-B758D6E0B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86AC8E56-8850-6549-B274-D6E62FBC7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05E50127-F173-354F-ADD0-5AC601EE7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80DC7102-10BF-364D-B743-664642887336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93522A37-A882-044C-BF40-AE3EC5D48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5ADF7F59-24C8-8649-8353-B5CC4BB4E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88F229D1-DEC2-B84C-85E0-F5FFF7673E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785C9942-3881-FF42-94CC-C27F0B963B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45D0D95C-9231-7A44-94FE-D43CC8E3A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3C4A2A29-502A-2B48-B734-18478DF6FF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70636935-3BF8-7F47-A87A-938601EAEE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C81337C8-53C9-A545-8471-6ED6246835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9EF27613-3FDA-784C-8BA3-1561C8AA3E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18816D05-0D48-A340-B12B-4BF96A9B0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4306C17F-1898-5148-A738-B6B2897D83BD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D24C64B-4C39-E347-BE8D-55BF100411DD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92622610-E7A4-DA46-9193-5F22E867A5A2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F6F8BB74-5081-4E40-B7CF-849FCA4094FB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EDD8FC39-1C68-1D48-B0C5-2D3AF340FD23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4ED7A76-3176-5546-8A9F-FF7388E1D895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C0636625-B06A-A641-94F7-8F8FA0B9C90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6D2CFF5-0DDF-B24A-903A-DA8BD2ED488E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922293B0-5D24-134B-895D-E8EBBB6E5B65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3137133-CC13-8443-A381-228E71EEFEFE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17CB1159-6029-8846-B610-0FB1BC1F5381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990AFB0-A168-0F48-9AAD-BF25A0A81E28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0D916EB4-0915-7240-90E6-F2DE2E59FD38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4F80BB0-B51D-2344-A9ED-FF40A00974C1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193F62DB-E206-8043-9EC4-6465383B60EF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B160C59-ACF5-8C41-AD2C-281E39C5C1AD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lowchart: Connector 9">
              <a:extLst>
                <a:ext uri="{FF2B5EF4-FFF2-40B4-BE49-F238E27FC236}">
                  <a16:creationId xmlns:a16="http://schemas.microsoft.com/office/drawing/2014/main" id="{1BEBD84C-2077-9244-80D2-951DD0081716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69ECC4DA-BE5C-7B41-9D3E-ECC52C0FC4E3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lowchart: Connector 9">
              <a:extLst>
                <a:ext uri="{FF2B5EF4-FFF2-40B4-BE49-F238E27FC236}">
                  <a16:creationId xmlns:a16="http://schemas.microsoft.com/office/drawing/2014/main" id="{9F98239C-2622-4A48-A95D-584EF4B5B95B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5B89821E-9A50-A440-9757-7255A42CA3D4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lowchart: Connector 9">
              <a:extLst>
                <a:ext uri="{FF2B5EF4-FFF2-40B4-BE49-F238E27FC236}">
                  <a16:creationId xmlns:a16="http://schemas.microsoft.com/office/drawing/2014/main" id="{9670DD1C-A091-8B4D-9043-63ED0FDB230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Connector 9">
              <a:extLst>
                <a:ext uri="{FF2B5EF4-FFF2-40B4-BE49-F238E27FC236}">
                  <a16:creationId xmlns:a16="http://schemas.microsoft.com/office/drawing/2014/main" id="{A3EDFA31-2896-9B4E-A670-BD5C8F936D44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BA38DFC-95EE-1941-93AF-E9A166E4CBCC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Connector 9">
              <a:extLst>
                <a:ext uri="{FF2B5EF4-FFF2-40B4-BE49-F238E27FC236}">
                  <a16:creationId xmlns:a16="http://schemas.microsoft.com/office/drawing/2014/main" id="{CBA0F9CB-9AAC-A54B-AAFA-38215724281D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53425A50-96ED-B847-A810-4BD4D44D5ABB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Connector 9">
              <a:extLst>
                <a:ext uri="{FF2B5EF4-FFF2-40B4-BE49-F238E27FC236}">
                  <a16:creationId xmlns:a16="http://schemas.microsoft.com/office/drawing/2014/main" id="{6F1967A7-4C3B-EC43-9918-5BF733E6BC19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7AEB7070-8D77-744F-92C6-C0572E1E98DA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Flowchart: Connector 9">
              <a:extLst>
                <a:ext uri="{FF2B5EF4-FFF2-40B4-BE49-F238E27FC236}">
                  <a16:creationId xmlns:a16="http://schemas.microsoft.com/office/drawing/2014/main" id="{EF6E97A7-5A3D-2349-9847-197FDB3D23BC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7E5366EA-C84D-A249-800E-7076697A96FF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8CFF933-70AA-7344-84CC-50F7DB6532A5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lowchart: Connector 9">
              <a:extLst>
                <a:ext uri="{FF2B5EF4-FFF2-40B4-BE49-F238E27FC236}">
                  <a16:creationId xmlns:a16="http://schemas.microsoft.com/office/drawing/2014/main" id="{4D507F5E-3139-994B-8C38-86ACC53197B5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BBBA312-78CD-2943-91A8-EEDB83584289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B08D674-F92A-8B4B-B865-79DB2171926C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254" name="Flowchart: Connector 12">
              <a:extLst>
                <a:ext uri="{FF2B5EF4-FFF2-40B4-BE49-F238E27FC236}">
                  <a16:creationId xmlns:a16="http://schemas.microsoft.com/office/drawing/2014/main" id="{D212F253-8B74-5C42-B2C2-0C2D7D3493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00142A2-FE27-9945-860D-BCEE90EFEE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256" name="Flowchart: Connector 3">
              <a:extLst>
                <a:ext uri="{FF2B5EF4-FFF2-40B4-BE49-F238E27FC236}">
                  <a16:creationId xmlns:a16="http://schemas.microsoft.com/office/drawing/2014/main" id="{06702198-8BED-424D-8B21-B8399F3AF2B9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1AAF4454-7FD9-3944-A01C-5A91037E46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60" name="Text Placeholder 3">
            <a:extLst>
              <a:ext uri="{FF2B5EF4-FFF2-40B4-BE49-F238E27FC236}">
                <a16:creationId xmlns:a16="http://schemas.microsoft.com/office/drawing/2014/main" id="{1C86784C-F7BF-AA49-B5F0-0CC86D773FE5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61" name="Text Placeholder 3">
            <a:extLst>
              <a:ext uri="{FF2B5EF4-FFF2-40B4-BE49-F238E27FC236}">
                <a16:creationId xmlns:a16="http://schemas.microsoft.com/office/drawing/2014/main" id="{F696D072-A523-C34C-91AA-E8B8959661B6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186010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840132" y="4327941"/>
            <a:ext cx="1818255" cy="1360055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1340338" cy="1843006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H="1" flipV="1">
            <a:off x="5403689" y="2399441"/>
            <a:ext cx="1258368" cy="1918178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7119634-AD78-4541-81BE-7BF44B64B136}"/>
              </a:ext>
            </a:extLst>
          </p:cNvPr>
          <p:cNvCxnSpPr>
            <a:cxnSpLocks/>
            <a:endCxn id="114" idx="6"/>
          </p:cNvCxnSpPr>
          <p:nvPr/>
        </p:nvCxnSpPr>
        <p:spPr>
          <a:xfrm flipV="1">
            <a:off x="6662057" y="4312977"/>
            <a:ext cx="2287112" cy="4641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A0815E4-43D4-1345-A6D9-3FA5AFF438B5}"/>
              </a:ext>
            </a:extLst>
          </p:cNvPr>
          <p:cNvCxnSpPr>
            <a:cxnSpLocks/>
          </p:cNvCxnSpPr>
          <p:nvPr/>
        </p:nvCxnSpPr>
        <p:spPr>
          <a:xfrm flipV="1">
            <a:off x="6670583" y="3716930"/>
            <a:ext cx="2182562" cy="598754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C8E3472A-FA9C-024A-87A1-CD9FAD80EF2D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944DA10-C59C-5142-8357-D55D946ADF75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24CC7B76-3D9B-6D4C-8C33-025137CF7D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2237FD1B-7B5F-3C42-82B3-2E25D0F56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302B62F0-65EF-F04A-9159-2E77A168B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90E05AB3-E904-724E-AEB5-8E59F0473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E38E102D-2BA9-E440-974A-7EE67E6018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0F40EE8B-DC6E-5A4E-A02A-BD4A3D172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781E667-8CD2-2544-AE49-4BDDD5F38061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192917A7-4F56-A24A-9582-1C0B86AD29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63F8126F-3883-DE4E-B34F-D5472AEF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96AF8A39-25F0-084D-A36C-FE9867B2DC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0A0E417F-156B-EF45-8065-98148FBD2F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F32B2D83-4615-FB42-B647-C3C2D0C60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8CF40E1F-6509-BE41-8A32-49B1A4F1C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981F6EC4-7BFB-1143-A23A-C7C87BFE3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25DBE998-2E36-444D-92AC-52B185B8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8FBC266D-2913-364B-8982-D9A4EE968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DC03FAE9-3B06-9844-B5EA-0495E267E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0A49E6C0-18CD-E145-A4A2-9797B91A05A9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C44C128-02D8-E543-A575-B9FCC02E9F84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1DC9E2A3-1AE4-1447-80BE-10B6CE761E63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E06B1F9-CA8A-1C40-873C-A4D54D353E7B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AD9C06B1-E736-CC41-9E57-62773461E49E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2103E9C5-31F9-1541-8891-2142791BC21C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1BF8EA3B-BB0E-F946-88E4-5F0FADC35260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5BB1BB1-B675-454B-B066-4C949C4BD92E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CE3E53E9-54EE-0D4A-B794-EFDD85EF6408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5C4E81B-EEC6-6B41-83F1-4237167B9F0B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D3D773EF-CF84-E840-AACF-A08E284B3564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D80B67-97ED-FE46-8047-C7D6FB36DE9E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891B9262-1EF9-8A4E-A222-077269D96518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E9D29B10-57C0-0444-A996-DFAB74827E67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A8BAA1F2-038E-CF4A-A962-F713C39AA9AB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0F1C515-7208-7D4E-9872-A69675B275F3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F3DB64FB-B505-2D4B-84FF-0940B3F6795E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CDE189DA-C4E7-3F4A-AF22-1A6ED8A1471E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lowchart: Connector 9">
              <a:extLst>
                <a:ext uri="{FF2B5EF4-FFF2-40B4-BE49-F238E27FC236}">
                  <a16:creationId xmlns:a16="http://schemas.microsoft.com/office/drawing/2014/main" id="{58C39E83-D94A-0044-8953-DE3368A06C3F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340E4EFF-2E54-8E40-B28D-50CBDC5BDDE2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lowchart: Connector 9">
              <a:extLst>
                <a:ext uri="{FF2B5EF4-FFF2-40B4-BE49-F238E27FC236}">
                  <a16:creationId xmlns:a16="http://schemas.microsoft.com/office/drawing/2014/main" id="{E7702697-A964-544F-80CB-5B3B9F0CF2F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0" name="Flowchart: Connector 9">
              <a:extLst>
                <a:ext uri="{FF2B5EF4-FFF2-40B4-BE49-F238E27FC236}">
                  <a16:creationId xmlns:a16="http://schemas.microsoft.com/office/drawing/2014/main" id="{1CAA0FA2-993B-E343-A597-DB466E161BB5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A1B5761-C049-A94A-A081-C9FA42F40FA2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Connector 9">
              <a:extLst>
                <a:ext uri="{FF2B5EF4-FFF2-40B4-BE49-F238E27FC236}">
                  <a16:creationId xmlns:a16="http://schemas.microsoft.com/office/drawing/2014/main" id="{6AA6D862-2D12-BD4E-B4B8-704EDDE05EC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9A64D5C-EF68-B944-8ED0-68AE9D979E9C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Connector 9">
              <a:extLst>
                <a:ext uri="{FF2B5EF4-FFF2-40B4-BE49-F238E27FC236}">
                  <a16:creationId xmlns:a16="http://schemas.microsoft.com/office/drawing/2014/main" id="{4027AA2E-5D31-9A4F-BF9F-B0BD31AAE49E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D61A774-6406-9B43-958A-D27F2C1D20CD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Connector 9">
              <a:extLst>
                <a:ext uri="{FF2B5EF4-FFF2-40B4-BE49-F238E27FC236}">
                  <a16:creationId xmlns:a16="http://schemas.microsoft.com/office/drawing/2014/main" id="{491D60F6-2582-D547-BA89-C416D4758FEC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4B6BAF7-3C8E-F142-9FD7-C5E0C75BDFA9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25DE824-3370-5F4F-A064-4EEF370A349B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Flowchart: Connector 9">
              <a:extLst>
                <a:ext uri="{FF2B5EF4-FFF2-40B4-BE49-F238E27FC236}">
                  <a16:creationId xmlns:a16="http://schemas.microsoft.com/office/drawing/2014/main" id="{F50FD6D9-4AB7-DB4D-8062-2D09BBE76BF0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40F5159-3475-BB42-BCB9-B2A3311DF0A8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3" name="Text Placeholder 3">
            <a:extLst>
              <a:ext uri="{FF2B5EF4-FFF2-40B4-BE49-F238E27FC236}">
                <a16:creationId xmlns:a16="http://schemas.microsoft.com/office/drawing/2014/main" id="{7BD1755C-BE1F-DD40-8180-7AD1D3D3EC7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cover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54" name="Text Placeholder 3">
            <a:extLst>
              <a:ext uri="{FF2B5EF4-FFF2-40B4-BE49-F238E27FC236}">
                <a16:creationId xmlns:a16="http://schemas.microsoft.com/office/drawing/2014/main" id="{0C3BF3EA-8E3C-2748-89DC-91C90F83E161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7855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36E62E7-6022-AC4B-A84E-8DEFE0C7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6" y="824507"/>
            <a:ext cx="3327256" cy="191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997051" y="930422"/>
            <a:ext cx="135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Two-Radii</a:t>
            </a:r>
            <a:endParaRPr lang="en-US" sz="1200" baseline="30000" dirty="0">
              <a:latin typeface="Garamond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09416-6526-1F49-9D49-EBFE1E8799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99" y="870950"/>
            <a:ext cx="329184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03BECD-D43B-C34B-9087-C05FDFC8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30" y="2747188"/>
            <a:ext cx="3019661" cy="18782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5957915" y="794568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Two-Spokes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B29AA-148E-F84E-845E-104B6EEF2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834" y="4745735"/>
            <a:ext cx="2631057" cy="2631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137046" y="1574478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FAAB5-CE9F-3F4A-B237-B24943D2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944" y="4745736"/>
            <a:ext cx="2624328" cy="2631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9E8E8E-3404-EA41-A4EB-EAF363784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1664" y="2882504"/>
            <a:ext cx="3194808" cy="1706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Flat spectrum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no spikes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E3B267-9B13-2C49-A11F-4D74C1412547}"/>
              </a:ext>
            </a:extLst>
          </p:cNvPr>
          <p:cNvSpPr txBox="1"/>
          <p:nvPr/>
        </p:nvSpPr>
        <p:spPr>
          <a:xfrm rot="16200000">
            <a:off x="4104921" y="159980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69DA12-8A87-904D-A79E-8BCEC9C26348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D2C71B-B167-6F44-9CE6-C504824B8E14}"/>
              </a:ext>
            </a:extLst>
          </p:cNvPr>
          <p:cNvSpPr txBox="1"/>
          <p:nvPr/>
        </p:nvSpPr>
        <p:spPr>
          <a:xfrm rot="16200000">
            <a:off x="4124463" y="3403452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A62A95-FBA3-E347-90B5-6C4DD075A3F0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1DE9D3-2750-2145-9D81-9EF3274CB42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0423F4-D52C-C549-A5C3-2DFA39C6A880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49280FA-C1CA-254F-8BA2-68E12B59A8DA}"/>
              </a:ext>
            </a:extLst>
          </p:cNvPr>
          <p:cNvSpPr/>
          <p:nvPr/>
        </p:nvSpPr>
        <p:spPr>
          <a:xfrm>
            <a:off x="9766623" y="3029538"/>
            <a:ext cx="1364893" cy="395809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50070C93-09E0-BD47-9288-4E4F2DDB2754}"/>
              </a:ext>
            </a:extLst>
          </p:cNvPr>
          <p:cNvSpPr txBox="1">
            <a:spLocks/>
          </p:cNvSpPr>
          <p:nvPr/>
        </p:nvSpPr>
        <p:spPr>
          <a:xfrm>
            <a:off x="2027063" y="1517073"/>
            <a:ext cx="3304305" cy="70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2012</a:t>
            </a:r>
            <a:r>
              <a:rPr lang="en-US" sz="1400" dirty="0">
                <a:sym typeface="Wingdings" pitchFamily="2" charset="2"/>
              </a:rPr>
              <a:t> for low-d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7F4A85-6E54-3347-AF97-86E1DCECAF62}"/>
              </a:ext>
            </a:extLst>
          </p:cNvPr>
          <p:cNvSpPr txBox="1"/>
          <p:nvPr/>
        </p:nvSpPr>
        <p:spPr>
          <a:xfrm rot="16200000">
            <a:off x="4095993" y="5771925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7E387E7-2907-BC48-B498-86A3E9637800}"/>
              </a:ext>
            </a:extLst>
          </p:cNvPr>
          <p:cNvSpPr txBox="1">
            <a:spLocks/>
          </p:cNvSpPr>
          <p:nvPr/>
        </p:nvSpPr>
        <p:spPr>
          <a:xfrm>
            <a:off x="5842226" y="1539803"/>
            <a:ext cx="1853386" cy="6615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2018</a:t>
            </a:r>
            <a:r>
              <a:rPr lang="en-US" sz="1400" dirty="0">
                <a:sym typeface="Wingdings" pitchFamily="2" charset="2"/>
              </a:rPr>
              <a:t> for high-d</a:t>
            </a:r>
            <a:endParaRPr lang="en-US" sz="1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C05C8D9-0D30-D544-8F40-1F564B685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177" y="991773"/>
            <a:ext cx="752697" cy="2484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E6FE72-D2F9-4A4C-A87F-528E481231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272" y="893985"/>
            <a:ext cx="752697" cy="2484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DC9B9F-345B-D04E-A2EF-61A573C95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553" y="884941"/>
            <a:ext cx="780095" cy="25750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56512" y="671393"/>
            <a:ext cx="2640441" cy="369332"/>
            <a:chOff x="1356512" y="671393"/>
            <a:chExt cx="2640441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D377A3-5842-824B-B94E-4ABECCCA2483}"/>
                </a:ext>
              </a:extLst>
            </p:cNvPr>
            <p:cNvSpPr txBox="1"/>
            <p:nvPr/>
          </p:nvSpPr>
          <p:spPr>
            <a:xfrm>
              <a:off x="1356512" y="671393"/>
              <a:ext cx="2130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B050"/>
                  </a:solidFill>
                  <a:latin typeface="Garamond" charset="0"/>
                </a:rPr>
                <a:t>MPS (One-Radii)</a:t>
              </a:r>
              <a:endParaRPr lang="en-US" sz="1200" baseline="30000" dirty="0">
                <a:latin typeface="Garamond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25866" y="734726"/>
              <a:ext cx="671087" cy="232555"/>
            </a:xfrm>
            <a:prstGeom prst="rect">
              <a:avLst/>
            </a:prstGeom>
          </p:spPr>
        </p:pic>
      </p:grpSp>
      <p:sp>
        <p:nvSpPr>
          <p:cNvPr id="7" name="Freeform 6"/>
          <p:cNvSpPr/>
          <p:nvPr/>
        </p:nvSpPr>
        <p:spPr>
          <a:xfrm>
            <a:off x="4051239" y="841485"/>
            <a:ext cx="244883" cy="329305"/>
          </a:xfrm>
          <a:custGeom>
            <a:avLst/>
            <a:gdLst>
              <a:gd name="connsiteX0" fmla="*/ 37171 w 244883"/>
              <a:gd name="connsiteY0" fmla="*/ 0 h 329305"/>
              <a:gd name="connsiteX1" fmla="*/ 223024 w 244883"/>
              <a:gd name="connsiteY1" fmla="*/ 133815 h 329305"/>
              <a:gd name="connsiteX2" fmla="*/ 223024 w 244883"/>
              <a:gd name="connsiteY2" fmla="*/ 297366 h 329305"/>
              <a:gd name="connsiteX3" fmla="*/ 59473 w 244883"/>
              <a:gd name="connsiteY3" fmla="*/ 327103 h 329305"/>
              <a:gd name="connsiteX4" fmla="*/ 0 w 244883"/>
              <a:gd name="connsiteY4" fmla="*/ 327103 h 3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83" h="329305">
                <a:moveTo>
                  <a:pt x="37171" y="0"/>
                </a:moveTo>
                <a:cubicBezTo>
                  <a:pt x="114610" y="42127"/>
                  <a:pt x="192049" y="84254"/>
                  <a:pt x="223024" y="133815"/>
                </a:cubicBezTo>
                <a:cubicBezTo>
                  <a:pt x="253999" y="183376"/>
                  <a:pt x="250283" y="265151"/>
                  <a:pt x="223024" y="297366"/>
                </a:cubicBezTo>
                <a:cubicBezTo>
                  <a:pt x="195765" y="329581"/>
                  <a:pt x="96644" y="322147"/>
                  <a:pt x="59473" y="327103"/>
                </a:cubicBezTo>
                <a:cubicBezTo>
                  <a:pt x="22302" y="332059"/>
                  <a:pt x="0" y="327103"/>
                  <a:pt x="0" y="327103"/>
                </a:cubicBezTo>
              </a:path>
            </a:pathLst>
          </a:custGeom>
          <a:noFill/>
          <a:ln>
            <a:solidFill>
              <a:srgbClr val="0008FF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8126472" y="464228"/>
            <a:ext cx="3144644" cy="414329"/>
          </a:xfrm>
          <a:custGeom>
            <a:avLst/>
            <a:gdLst>
              <a:gd name="connsiteX0" fmla="*/ 3144644 w 3144644"/>
              <a:gd name="connsiteY0" fmla="*/ 399461 h 414329"/>
              <a:gd name="connsiteX1" fmla="*/ 2891883 w 3144644"/>
              <a:gd name="connsiteY1" fmla="*/ 221041 h 414329"/>
              <a:gd name="connsiteX2" fmla="*/ 1709853 w 3144644"/>
              <a:gd name="connsiteY2" fmla="*/ 5451 h 414329"/>
              <a:gd name="connsiteX3" fmla="*/ 594731 w 3144644"/>
              <a:gd name="connsiteY3" fmla="*/ 94661 h 414329"/>
              <a:gd name="connsiteX4" fmla="*/ 0 w 3144644"/>
              <a:gd name="connsiteY4" fmla="*/ 414329 h 41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4644" h="414329">
                <a:moveTo>
                  <a:pt x="3144644" y="399461"/>
                </a:moveTo>
                <a:cubicBezTo>
                  <a:pt x="3137829" y="343085"/>
                  <a:pt x="3131015" y="286709"/>
                  <a:pt x="2891883" y="221041"/>
                </a:cubicBezTo>
                <a:cubicBezTo>
                  <a:pt x="2652751" y="155373"/>
                  <a:pt x="2092712" y="26514"/>
                  <a:pt x="1709853" y="5451"/>
                </a:cubicBezTo>
                <a:cubicBezTo>
                  <a:pt x="1326994" y="-15612"/>
                  <a:pt x="879706" y="26515"/>
                  <a:pt x="594731" y="94661"/>
                </a:cubicBezTo>
                <a:cubicBezTo>
                  <a:pt x="309756" y="162807"/>
                  <a:pt x="0" y="414329"/>
                  <a:pt x="0" y="414329"/>
                </a:cubicBezTo>
              </a:path>
            </a:pathLst>
          </a:custGeom>
          <a:noFill/>
          <a:ln>
            <a:solidFill>
              <a:srgbClr val="0008FF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077DB9-37C7-A442-963B-B2A343370D6A}"/>
              </a:ext>
            </a:extLst>
          </p:cNvPr>
          <p:cNvSpPr/>
          <p:nvPr/>
        </p:nvSpPr>
        <p:spPr>
          <a:xfrm>
            <a:off x="955651" y="2258928"/>
            <a:ext cx="5025763" cy="4189998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81B088-9CEA-9748-B69E-D97E67DF0DB8}"/>
              </a:ext>
            </a:extLst>
          </p:cNvPr>
          <p:cNvSpPr/>
          <p:nvPr/>
        </p:nvSpPr>
        <p:spPr>
          <a:xfrm rot="13627756">
            <a:off x="-1514130" y="4728872"/>
            <a:ext cx="6237754" cy="251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E176A-51E6-C34F-84EF-887BF0315D3D}"/>
              </a:ext>
            </a:extLst>
          </p:cNvPr>
          <p:cNvSpPr/>
          <p:nvPr/>
        </p:nvSpPr>
        <p:spPr>
          <a:xfrm rot="10093477">
            <a:off x="794046" y="4950360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67423-2623-2842-87CC-A2F2C1884030}"/>
              </a:ext>
            </a:extLst>
          </p:cNvPr>
          <p:cNvSpPr/>
          <p:nvPr/>
        </p:nvSpPr>
        <p:spPr>
          <a:xfrm rot="5753095">
            <a:off x="2610733" y="3194898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C7C3A-2BFD-7244-A134-00D5157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Approximate Delaunay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6C9C9-280D-A240-81CD-1AF2B466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59B28-6171-E04B-BF55-FFE9C853B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6380"/>
            <a:ext cx="10058400" cy="662111"/>
          </a:xfrm>
        </p:spPr>
        <p:txBody>
          <a:bodyPr/>
          <a:lstStyle/>
          <a:p>
            <a:r>
              <a:rPr lang="en-US" dirty="0"/>
              <a:t>Trim line-spokes to find “significant” neighbors in Voronoi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272B2-CF99-3041-9B5E-4CB70A69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88" y="699741"/>
            <a:ext cx="4338835" cy="4238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BA822-432D-6142-A485-9843A2100F99}"/>
              </a:ext>
            </a:extLst>
          </p:cNvPr>
          <p:cNvSpPr txBox="1"/>
          <p:nvPr/>
        </p:nvSpPr>
        <p:spPr>
          <a:xfrm>
            <a:off x="8408355" y="5027913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rendering of 8d graph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A8AFC2-0E08-C442-AD5B-C2C31E4E6021}"/>
              </a:ext>
            </a:extLst>
          </p:cNvPr>
          <p:cNvSpPr/>
          <p:nvPr/>
        </p:nvSpPr>
        <p:spPr>
          <a:xfrm>
            <a:off x="3293215" y="40288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F956E8-D9BE-D647-BEF5-A0C655A061F7}"/>
              </a:ext>
            </a:extLst>
          </p:cNvPr>
          <p:cNvSpPr/>
          <p:nvPr/>
        </p:nvSpPr>
        <p:spPr>
          <a:xfrm>
            <a:off x="4690483" y="259692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ADDDB-2814-1445-B0F0-F3F7A1D28F2B}"/>
              </a:ext>
            </a:extLst>
          </p:cNvPr>
          <p:cNvSpPr/>
          <p:nvPr/>
        </p:nvSpPr>
        <p:spPr>
          <a:xfrm>
            <a:off x="1844842" y="311961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6AB77D-5EFB-AC43-AA6A-FCEF667C4239}"/>
              </a:ext>
            </a:extLst>
          </p:cNvPr>
          <p:cNvSpPr/>
          <p:nvPr/>
        </p:nvSpPr>
        <p:spPr>
          <a:xfrm>
            <a:off x="1283827" y="58966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BEAAB0-74DB-6A4F-AE12-6B2213CA23C9}"/>
              </a:ext>
            </a:extLst>
          </p:cNvPr>
          <p:cNvSpPr/>
          <p:nvPr/>
        </p:nvSpPr>
        <p:spPr>
          <a:xfrm>
            <a:off x="3657600" y="568990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95EBDF-3F8F-574C-9EE1-A15E9AA7EBAE}"/>
              </a:ext>
            </a:extLst>
          </p:cNvPr>
          <p:cNvSpPr/>
          <p:nvPr/>
        </p:nvSpPr>
        <p:spPr>
          <a:xfrm>
            <a:off x="5142641" y="421173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E1B135-6EDF-D34C-AD48-DF802DA23225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3449313" y="4184957"/>
            <a:ext cx="1596977" cy="2263362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96B52E-A438-7643-AD88-8CF7262444A0}"/>
              </a:ext>
            </a:extLst>
          </p:cNvPr>
          <p:cNvCxnSpPr>
            <a:cxnSpLocks noChangeAspect="1"/>
            <a:stCxn id="7" idx="6"/>
            <a:endCxn id="12" idx="2"/>
          </p:cNvCxnSpPr>
          <p:nvPr/>
        </p:nvCxnSpPr>
        <p:spPr>
          <a:xfrm>
            <a:off x="3476095" y="4120299"/>
            <a:ext cx="1666546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B18192-3E37-C943-B644-7438ACA64445}"/>
              </a:ext>
            </a:extLst>
          </p:cNvPr>
          <p:cNvCxnSpPr>
            <a:cxnSpLocks noChangeAspect="1"/>
          </p:cNvCxnSpPr>
          <p:nvPr/>
        </p:nvCxnSpPr>
        <p:spPr>
          <a:xfrm>
            <a:off x="3432430" y="4144257"/>
            <a:ext cx="871438" cy="1235071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E7E60C-D5B6-0549-989B-15FAACCAFECE}"/>
              </a:ext>
            </a:extLst>
          </p:cNvPr>
          <p:cNvCxnSpPr>
            <a:cxnSpLocks noChangeAspect="1"/>
          </p:cNvCxnSpPr>
          <p:nvPr/>
        </p:nvCxnSpPr>
        <p:spPr>
          <a:xfrm>
            <a:off x="3457837" y="4184350"/>
            <a:ext cx="495396" cy="702115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6ECB15-3CFA-8942-9886-A0C673688E01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439925" y="4184957"/>
            <a:ext cx="1880072" cy="173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4E24A73-9B84-314F-A561-5565636308CA}"/>
              </a:ext>
            </a:extLst>
          </p:cNvPr>
          <p:cNvSpPr/>
          <p:nvPr/>
        </p:nvSpPr>
        <p:spPr>
          <a:xfrm>
            <a:off x="5093795" y="4178499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8F67058-BFCA-9640-B9A9-2DBDA21A1819}"/>
              </a:ext>
            </a:extLst>
          </p:cNvPr>
          <p:cNvSpPr/>
          <p:nvPr/>
        </p:nvSpPr>
        <p:spPr>
          <a:xfrm>
            <a:off x="3598026" y="5662746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5EC3306-BD36-D746-AB53-36C386E54028}"/>
              </a:ext>
            </a:extLst>
          </p:cNvPr>
          <p:cNvCxnSpPr>
            <a:cxnSpLocks/>
          </p:cNvCxnSpPr>
          <p:nvPr/>
        </p:nvCxnSpPr>
        <p:spPr>
          <a:xfrm>
            <a:off x="3397250" y="4186746"/>
            <a:ext cx="316563" cy="150059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E25D44-D96F-B94D-BBBE-E5017EAD13F8}"/>
              </a:ext>
            </a:extLst>
          </p:cNvPr>
          <p:cNvSpPr txBox="1"/>
          <p:nvPr/>
        </p:nvSpPr>
        <p:spPr>
          <a:xfrm>
            <a:off x="1475030" y="4970712"/>
            <a:ext cx="22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graph edge to </a:t>
            </a:r>
          </a:p>
          <a:p>
            <a:r>
              <a:rPr lang="en-US" dirty="0">
                <a:solidFill>
                  <a:srgbClr val="C00000"/>
                </a:solidFill>
              </a:rPr>
              <a:t>significant neighbor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2CDFF8-6E7C-CA49-9EE1-4C778EEB17A8}"/>
              </a:ext>
            </a:extLst>
          </p:cNvPr>
          <p:cNvCxnSpPr>
            <a:cxnSpLocks/>
          </p:cNvCxnSpPr>
          <p:nvPr/>
        </p:nvCxnSpPr>
        <p:spPr>
          <a:xfrm>
            <a:off x="3402914" y="4219557"/>
            <a:ext cx="316563" cy="150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0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4" grpId="0" animBg="1"/>
      <p:bldP spid="44" grpId="1" animBg="1"/>
      <p:bldP spid="20" grpId="0" animBg="1"/>
      <p:bldP spid="20" grpId="1" animBg="1"/>
      <p:bldP spid="53" grpId="0" animBg="1"/>
      <p:bldP spid="53" grpId="1" animBg="1"/>
      <p:bldP spid="55" grpId="0" animBg="1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3C3E-57D0-654C-BF38-CDEDE1BB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Global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5D52C-9300-F640-B0EE-AB397D6EC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0BC9C-CA30-504B-87BE-7C0983F34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302862"/>
          </a:xfrm>
        </p:spPr>
        <p:txBody>
          <a:bodyPr>
            <a:normAutofit/>
          </a:bodyPr>
          <a:lstStyle/>
          <a:p>
            <a:r>
              <a:rPr lang="en-US" dirty="0"/>
              <a:t>DIRECT = </a:t>
            </a:r>
            <a:r>
              <a:rPr lang="en-US" dirty="0" err="1"/>
              <a:t>DIviding</a:t>
            </a:r>
            <a:r>
              <a:rPr lang="en-US" dirty="0"/>
              <a:t> </a:t>
            </a:r>
            <a:r>
              <a:rPr lang="en-US" dirty="0" err="1"/>
              <a:t>RECTangles</a:t>
            </a:r>
            <a:endParaRPr lang="en-US" dirty="0"/>
          </a:p>
          <a:p>
            <a:pPr lvl="1"/>
            <a:r>
              <a:rPr lang="en-US" dirty="0"/>
              <a:t>Divide space by rectangles</a:t>
            </a:r>
          </a:p>
          <a:p>
            <a:pPr lvl="1"/>
            <a:r>
              <a:rPr lang="en-US" dirty="0"/>
              <a:t>Refine large rectangles with </a:t>
            </a:r>
            <a:br>
              <a:rPr lang="en-US" dirty="0"/>
            </a:br>
            <a:r>
              <a:rPr lang="en-US" dirty="0"/>
              <a:t>           small sample values</a:t>
            </a:r>
          </a:p>
          <a:p>
            <a:r>
              <a:rPr lang="en-US" dirty="0" err="1"/>
              <a:t>Opt</a:t>
            </a:r>
            <a:r>
              <a:rPr lang="en-US" dirty="0"/>
              <a:t>-Darts</a:t>
            </a:r>
          </a:p>
          <a:p>
            <a:pPr lvl="1"/>
            <a:r>
              <a:rPr lang="en-US" dirty="0"/>
              <a:t>Divide space by Voronoi cells (</a:t>
            </a:r>
            <a:r>
              <a:rPr lang="en-US" i="1" dirty="0"/>
              <a:t>implicit only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Refine large cells with small sample values</a:t>
            </a:r>
          </a:p>
          <a:p>
            <a:pPr lvl="2"/>
            <a:r>
              <a:rPr lang="en-US" dirty="0"/>
              <a:t>Approx. Delaunay graph defines “large” cells</a:t>
            </a:r>
          </a:p>
          <a:p>
            <a:pPr lvl="2"/>
            <a:r>
              <a:rPr lang="en-US" dirty="0"/>
              <a:t>Spoke-darts selects refinement sample</a:t>
            </a:r>
          </a:p>
          <a:p>
            <a:r>
              <a:rPr lang="en-US" dirty="0" err="1"/>
              <a:t>Opt</a:t>
            </a:r>
            <a:r>
              <a:rPr lang="en-US" dirty="0"/>
              <a:t>-Darts: 5-25× speedup over DIRECT</a:t>
            </a:r>
          </a:p>
          <a:p>
            <a:pPr lvl="1"/>
            <a:r>
              <a:rPr lang="en-US" dirty="0"/>
              <a:t>Increasing speedup with d</a:t>
            </a:r>
          </a:p>
          <a:p>
            <a:pPr lvl="2"/>
            <a:r>
              <a:rPr lang="en-US" dirty="0"/>
              <a:t>Rectangle bad approximation of Voronoi cell</a:t>
            </a:r>
          </a:p>
          <a:p>
            <a:pPr lvl="1"/>
            <a:r>
              <a:rPr lang="en-US" dirty="0"/>
              <a:t>More-random sample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9FC6E-D561-3C49-BBAA-845ACD56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41" y="1271909"/>
            <a:ext cx="6938116" cy="32910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8D88D8-0273-0645-9B38-5031C604D5EA}"/>
              </a:ext>
            </a:extLst>
          </p:cNvPr>
          <p:cNvCxnSpPr/>
          <p:nvPr/>
        </p:nvCxnSpPr>
        <p:spPr>
          <a:xfrm>
            <a:off x="6702459" y="1441697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56CCB4-5552-2E44-B612-0F99CCDA7657}"/>
              </a:ext>
            </a:extLst>
          </p:cNvPr>
          <p:cNvCxnSpPr/>
          <p:nvPr/>
        </p:nvCxnSpPr>
        <p:spPr>
          <a:xfrm>
            <a:off x="6279825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9DB9F4-1C60-724F-A14E-C658B47E8776}"/>
              </a:ext>
            </a:extLst>
          </p:cNvPr>
          <p:cNvCxnSpPr/>
          <p:nvPr/>
        </p:nvCxnSpPr>
        <p:spPr>
          <a:xfrm>
            <a:off x="8297160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FFECB5-8E18-0649-866E-3C4FA5BF8B73}"/>
              </a:ext>
            </a:extLst>
          </p:cNvPr>
          <p:cNvCxnSpPr/>
          <p:nvPr/>
        </p:nvCxnSpPr>
        <p:spPr>
          <a:xfrm>
            <a:off x="7874526" y="1422843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3CC46D-7275-1A42-AF6A-D9BFC81631B7}"/>
              </a:ext>
            </a:extLst>
          </p:cNvPr>
          <p:cNvCxnSpPr>
            <a:cxnSpLocks/>
          </p:cNvCxnSpPr>
          <p:nvPr/>
        </p:nvCxnSpPr>
        <p:spPr>
          <a:xfrm flipH="1">
            <a:off x="7874527" y="1839798"/>
            <a:ext cx="4226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69636-3772-BB45-9908-E67F31C0F239}"/>
              </a:ext>
            </a:extLst>
          </p:cNvPr>
          <p:cNvCxnSpPr>
            <a:cxnSpLocks/>
          </p:cNvCxnSpPr>
          <p:nvPr/>
        </p:nvCxnSpPr>
        <p:spPr>
          <a:xfrm flipH="1">
            <a:off x="7874526" y="2293856"/>
            <a:ext cx="4226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14C509-BA6F-2B46-83CF-FB4E252F5855}"/>
              </a:ext>
            </a:extLst>
          </p:cNvPr>
          <p:cNvCxnSpPr>
            <a:cxnSpLocks/>
          </p:cNvCxnSpPr>
          <p:nvPr/>
        </p:nvCxnSpPr>
        <p:spPr>
          <a:xfrm>
            <a:off x="9891861" y="1441697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67659D-E3C6-3642-AE15-01AC936F5A52}"/>
              </a:ext>
            </a:extLst>
          </p:cNvPr>
          <p:cNvCxnSpPr>
            <a:cxnSpLocks/>
          </p:cNvCxnSpPr>
          <p:nvPr/>
        </p:nvCxnSpPr>
        <p:spPr>
          <a:xfrm>
            <a:off x="9469227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4C817B-2BE9-BF4F-8433-486915690502}"/>
              </a:ext>
            </a:extLst>
          </p:cNvPr>
          <p:cNvCxnSpPr>
            <a:cxnSpLocks/>
          </p:cNvCxnSpPr>
          <p:nvPr/>
        </p:nvCxnSpPr>
        <p:spPr>
          <a:xfrm flipH="1">
            <a:off x="9030878" y="1849225"/>
            <a:ext cx="860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C15E76-84AA-9D49-9838-C26B6122A117}"/>
              </a:ext>
            </a:extLst>
          </p:cNvPr>
          <p:cNvCxnSpPr>
            <a:cxnSpLocks/>
          </p:cNvCxnSpPr>
          <p:nvPr/>
        </p:nvCxnSpPr>
        <p:spPr>
          <a:xfrm flipH="1">
            <a:off x="9030878" y="2303283"/>
            <a:ext cx="860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DC4F0F-1522-B145-8E4C-48585710BC55}"/>
              </a:ext>
            </a:extLst>
          </p:cNvPr>
          <p:cNvCxnSpPr>
            <a:cxnSpLocks/>
          </p:cNvCxnSpPr>
          <p:nvPr/>
        </p:nvCxnSpPr>
        <p:spPr>
          <a:xfrm>
            <a:off x="6207551" y="2833580"/>
            <a:ext cx="933253" cy="9438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7EF297-8244-964D-BA53-D0EEA07A88A1}"/>
              </a:ext>
            </a:extLst>
          </p:cNvPr>
          <p:cNvCxnSpPr>
            <a:cxnSpLocks/>
          </p:cNvCxnSpPr>
          <p:nvPr/>
        </p:nvCxnSpPr>
        <p:spPr>
          <a:xfrm>
            <a:off x="5872899" y="3305506"/>
            <a:ext cx="801278" cy="7876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53F390-A7EE-D742-9849-66AA1E88D818}"/>
              </a:ext>
            </a:extLst>
          </p:cNvPr>
          <p:cNvCxnSpPr>
            <a:cxnSpLocks/>
          </p:cNvCxnSpPr>
          <p:nvPr/>
        </p:nvCxnSpPr>
        <p:spPr>
          <a:xfrm>
            <a:off x="7975999" y="2982699"/>
            <a:ext cx="779932" cy="7947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0E437-97FE-4A47-BF0C-8651A569AD2D}"/>
              </a:ext>
            </a:extLst>
          </p:cNvPr>
          <p:cNvCxnSpPr>
            <a:cxnSpLocks/>
          </p:cNvCxnSpPr>
          <p:nvPr/>
        </p:nvCxnSpPr>
        <p:spPr>
          <a:xfrm flipV="1">
            <a:off x="7447175" y="3789575"/>
            <a:ext cx="480767" cy="1351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51DAEB9-2F31-804A-B304-D41700BBC25B}"/>
              </a:ext>
            </a:extLst>
          </p:cNvPr>
          <p:cNvCxnSpPr>
            <a:cxnSpLocks/>
          </p:cNvCxnSpPr>
          <p:nvPr/>
        </p:nvCxnSpPr>
        <p:spPr>
          <a:xfrm flipV="1">
            <a:off x="7711587" y="2987490"/>
            <a:ext cx="264412" cy="5388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B9037D-2533-EC42-AC78-959925A70987}"/>
              </a:ext>
            </a:extLst>
          </p:cNvPr>
          <p:cNvCxnSpPr>
            <a:cxnSpLocks/>
          </p:cNvCxnSpPr>
          <p:nvPr/>
        </p:nvCxnSpPr>
        <p:spPr>
          <a:xfrm flipH="1" flipV="1">
            <a:off x="7912927" y="3792121"/>
            <a:ext cx="590050" cy="3368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35773E-1391-0A4C-9A6C-875B0691E88B}"/>
              </a:ext>
            </a:extLst>
          </p:cNvPr>
          <p:cNvCxnSpPr>
            <a:cxnSpLocks/>
          </p:cNvCxnSpPr>
          <p:nvPr/>
        </p:nvCxnSpPr>
        <p:spPr>
          <a:xfrm flipH="1" flipV="1">
            <a:off x="7711588" y="3526362"/>
            <a:ext cx="201339" cy="2510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2747637-8434-1D44-B8E3-8BEB4EDE60BC}"/>
              </a:ext>
            </a:extLst>
          </p:cNvPr>
          <p:cNvCxnSpPr>
            <a:cxnSpLocks/>
          </p:cNvCxnSpPr>
          <p:nvPr/>
        </p:nvCxnSpPr>
        <p:spPr>
          <a:xfrm flipV="1">
            <a:off x="7447175" y="3526362"/>
            <a:ext cx="257565" cy="566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D47C94-4B00-4749-B401-8890CEBA7DAF}"/>
              </a:ext>
            </a:extLst>
          </p:cNvPr>
          <p:cNvCxnSpPr>
            <a:cxnSpLocks/>
          </p:cNvCxnSpPr>
          <p:nvPr/>
        </p:nvCxnSpPr>
        <p:spPr>
          <a:xfrm flipH="1" flipV="1">
            <a:off x="7969153" y="2833581"/>
            <a:ext cx="6846" cy="1344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20D90E-ADA7-1142-A10B-80A87DA4455E}"/>
              </a:ext>
            </a:extLst>
          </p:cNvPr>
          <p:cNvCxnSpPr>
            <a:cxnSpLocks/>
          </p:cNvCxnSpPr>
          <p:nvPr/>
        </p:nvCxnSpPr>
        <p:spPr>
          <a:xfrm>
            <a:off x="9716953" y="3057572"/>
            <a:ext cx="247608" cy="3521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868E116-45C0-1F4A-97AF-FF97B7BBB8EF}"/>
              </a:ext>
            </a:extLst>
          </p:cNvPr>
          <p:cNvCxnSpPr>
            <a:cxnSpLocks/>
          </p:cNvCxnSpPr>
          <p:nvPr/>
        </p:nvCxnSpPr>
        <p:spPr>
          <a:xfrm flipV="1">
            <a:off x="9050015" y="3791526"/>
            <a:ext cx="480767" cy="1351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B1B4FF-769F-2B42-9870-FE2415F53198}"/>
              </a:ext>
            </a:extLst>
          </p:cNvPr>
          <p:cNvCxnSpPr>
            <a:cxnSpLocks/>
          </p:cNvCxnSpPr>
          <p:nvPr/>
        </p:nvCxnSpPr>
        <p:spPr>
          <a:xfrm flipV="1">
            <a:off x="9333281" y="2900795"/>
            <a:ext cx="283379" cy="5898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46B732-D988-BC4E-BCC9-555B9953BC6F}"/>
              </a:ext>
            </a:extLst>
          </p:cNvPr>
          <p:cNvCxnSpPr>
            <a:cxnSpLocks/>
          </p:cNvCxnSpPr>
          <p:nvPr/>
        </p:nvCxnSpPr>
        <p:spPr>
          <a:xfrm flipH="1" flipV="1">
            <a:off x="9573721" y="3768557"/>
            <a:ext cx="145314" cy="68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7F3C0DB-AB8A-4245-A88E-9A39F272F8C3}"/>
              </a:ext>
            </a:extLst>
          </p:cNvPr>
          <p:cNvCxnSpPr>
            <a:cxnSpLocks/>
          </p:cNvCxnSpPr>
          <p:nvPr/>
        </p:nvCxnSpPr>
        <p:spPr>
          <a:xfrm flipH="1" flipV="1">
            <a:off x="9333283" y="3490605"/>
            <a:ext cx="232854" cy="2779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1CEE7C-1D6E-F246-9BB8-A53F44FF30D6}"/>
              </a:ext>
            </a:extLst>
          </p:cNvPr>
          <p:cNvCxnSpPr>
            <a:cxnSpLocks/>
          </p:cNvCxnSpPr>
          <p:nvPr/>
        </p:nvCxnSpPr>
        <p:spPr>
          <a:xfrm flipV="1">
            <a:off x="9016493" y="3490606"/>
            <a:ext cx="309941" cy="64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46CDF5-72BE-7248-9061-824E9022F915}"/>
              </a:ext>
            </a:extLst>
          </p:cNvPr>
          <p:cNvCxnSpPr>
            <a:cxnSpLocks/>
          </p:cNvCxnSpPr>
          <p:nvPr/>
        </p:nvCxnSpPr>
        <p:spPr>
          <a:xfrm flipH="1" flipV="1">
            <a:off x="9609701" y="2797824"/>
            <a:ext cx="6846" cy="1344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FB57D3-D83B-E04D-8E5A-8EDA57A8EA3D}"/>
              </a:ext>
            </a:extLst>
          </p:cNvPr>
          <p:cNvCxnSpPr>
            <a:cxnSpLocks/>
          </p:cNvCxnSpPr>
          <p:nvPr/>
        </p:nvCxnSpPr>
        <p:spPr>
          <a:xfrm flipH="1" flipV="1">
            <a:off x="9728462" y="3827282"/>
            <a:ext cx="140490" cy="3250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FE2E5E-F81D-A440-9DB5-B36116C8205F}"/>
              </a:ext>
            </a:extLst>
          </p:cNvPr>
          <p:cNvCxnSpPr>
            <a:cxnSpLocks/>
          </p:cNvCxnSpPr>
          <p:nvPr/>
        </p:nvCxnSpPr>
        <p:spPr>
          <a:xfrm flipH="1">
            <a:off x="9741729" y="3409720"/>
            <a:ext cx="222832" cy="4269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A3F45B4-21FD-6449-BB46-C15A09B73A7F}"/>
              </a:ext>
            </a:extLst>
          </p:cNvPr>
          <p:cNvCxnSpPr>
            <a:cxnSpLocks/>
          </p:cNvCxnSpPr>
          <p:nvPr/>
        </p:nvCxnSpPr>
        <p:spPr>
          <a:xfrm flipV="1">
            <a:off x="9982240" y="3333599"/>
            <a:ext cx="351703" cy="572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24AC712-AD96-C64D-9CDD-03FE37431491}"/>
              </a:ext>
            </a:extLst>
          </p:cNvPr>
          <p:cNvCxnSpPr>
            <a:cxnSpLocks/>
          </p:cNvCxnSpPr>
          <p:nvPr/>
        </p:nvCxnSpPr>
        <p:spPr>
          <a:xfrm flipV="1">
            <a:off x="9716953" y="2891368"/>
            <a:ext cx="598136" cy="1636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22007E-9F19-484E-90A9-C555558EC4AB}"/>
              </a:ext>
            </a:extLst>
          </p:cNvPr>
          <p:cNvCxnSpPr>
            <a:cxnSpLocks/>
          </p:cNvCxnSpPr>
          <p:nvPr/>
        </p:nvCxnSpPr>
        <p:spPr>
          <a:xfrm>
            <a:off x="9626828" y="2941680"/>
            <a:ext cx="101634" cy="1133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4D = 2 screen × 2 lens</a:t>
            </a:r>
          </a:p>
          <a:p>
            <a:pPr lvl="1"/>
            <a:r>
              <a:rPr lang="en-US" dirty="0"/>
              <a:t>16 samples per pixel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DA7CEC-6DDA-6D43-8123-FB101971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C8E60-50F1-F348-9C45-195CAD3D9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CAF997-DF4B-2E4A-A4CD-3FBEDB059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452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</p:spTree>
    <p:extLst>
      <p:ext uri="{BB962C8B-B14F-4D97-AF65-F5344CB8AC3E}">
        <p14:creationId xmlns:p14="http://schemas.microsoft.com/office/powerpoint/2010/main" val="38949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5BC0022-A9FB-954A-8B09-100A113C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CA733-F3AA-B24D-92B5-13FA9982C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8D = 2 sky-emitter × 2 screen × 2 × 2 bounce</a:t>
            </a:r>
          </a:p>
          <a:p>
            <a:pPr lvl="1"/>
            <a:r>
              <a:rPr lang="en-US" dirty="0"/>
              <a:t>256 samples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D144C-5E40-864E-87C9-97CBD8731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720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579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97B1-14D0-0B4A-985C-174ABF3C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Motion 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1D82B-96EB-8F46-AD90-747A61B82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tog-robot-short">
            <a:hlinkClick r:id="" action="ppaction://media"/>
            <a:extLst>
              <a:ext uri="{FF2B5EF4-FFF2-40B4-BE49-F238E27FC236}">
                <a16:creationId xmlns:a16="http://schemas.microsoft.com/office/drawing/2014/main" id="{CC03FA32-2D7B-2647-8E1F-014CB0D4C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10728"/>
            <a:ext cx="10757735" cy="60512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DCE7C-1180-B845-B132-12261B9B1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6405" y="116334"/>
            <a:ext cx="4923881" cy="23106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Path = robot: under table to up</a:t>
            </a:r>
            <a:br>
              <a:rPr lang="en-US" dirty="0"/>
            </a:br>
            <a:r>
              <a:rPr lang="en-US" dirty="0"/>
              <a:t>            book: table to shelf</a:t>
            </a:r>
          </a:p>
          <a:p>
            <a:r>
              <a:rPr lang="en-US" dirty="0"/>
              <a:t>23d = degree of freedom robot</a:t>
            </a:r>
          </a:p>
          <a:p>
            <a:pPr lvl="1"/>
            <a:r>
              <a:rPr lang="en-US" dirty="0"/>
              <a:t>Non-uniform: joint angles and room dimensions</a:t>
            </a:r>
          </a:p>
          <a:p>
            <a:r>
              <a:rPr lang="en-US" dirty="0"/>
              <a:t>Pre-sample configuration space with spoke-darts </a:t>
            </a:r>
          </a:p>
          <a:p>
            <a:pPr lvl="1"/>
            <a:r>
              <a:rPr lang="en-US" dirty="0"/>
              <a:t>Explore paths in parallel, avoid redundant searches</a:t>
            </a:r>
          </a:p>
          <a:p>
            <a:pPr lvl="1"/>
            <a:r>
              <a:rPr lang="en-US" dirty="0"/>
              <a:t>Order of magnitude speedup</a:t>
            </a:r>
          </a:p>
        </p:txBody>
      </p:sp>
    </p:spTree>
    <p:extLst>
      <p:ext uri="{BB962C8B-B14F-4D97-AF65-F5344CB8AC3E}">
        <p14:creationId xmlns:p14="http://schemas.microsoft.com/office/powerpoint/2010/main" val="15254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61CBF5-A754-0C45-A257-5DF110E1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779" y="1474480"/>
            <a:ext cx="1415292" cy="7430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4966490" cy="1386344"/>
          </a:xfrm>
        </p:spPr>
        <p:txBody>
          <a:bodyPr>
            <a:normAutofit/>
          </a:bodyPr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dirty="0">
                <a:hlinkClick r:id="rId4"/>
              </a:rPr>
              <a:t>https://github.com/samitch/SpokeDartsPublic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062810" y="3249338"/>
            <a:ext cx="4712897" cy="3593369"/>
            <a:chOff x="6928998" y="3271640"/>
            <a:chExt cx="4712897" cy="359336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234204-84DC-FC4B-BE9A-ECDCC6830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1904" y="4124556"/>
              <a:ext cx="3393695" cy="2264207"/>
            </a:xfrm>
            <a:prstGeom prst="rect">
              <a:avLst/>
            </a:prstGeom>
          </p:spPr>
        </p:pic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13E917B9-F174-8D4C-8DA8-7DB355D50131}"/>
                </a:ext>
              </a:extLst>
            </p:cNvPr>
            <p:cNvSpPr txBox="1">
              <a:spLocks/>
            </p:cNvSpPr>
            <p:nvPr/>
          </p:nvSpPr>
          <p:spPr>
            <a:xfrm rot="1732484">
              <a:off x="6928998" y="6271851"/>
              <a:ext cx="1051576" cy="55695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Motion </a:t>
              </a:r>
              <a:b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</a:b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Plan</a:t>
              </a:r>
            </a:p>
          </p:txBody>
        </p:sp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A47F1949-CCAE-5E44-94A6-D23C2E7BA8DD}"/>
                </a:ext>
              </a:extLst>
            </p:cNvPr>
            <p:cNvSpPr txBox="1">
              <a:spLocks/>
            </p:cNvSpPr>
            <p:nvPr/>
          </p:nvSpPr>
          <p:spPr>
            <a:xfrm rot="1503339">
              <a:off x="10646148" y="3868148"/>
              <a:ext cx="995747" cy="389034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Render</a:t>
              </a: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7EA30408-142D-E448-8792-084C8AA95CC3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6975723" y="3786796"/>
              <a:ext cx="1428504" cy="398192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Geometry</a:t>
              </a:r>
            </a:p>
          </p:txBody>
        </p:sp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C7F264EB-9625-9548-853F-DFC5F5CB1C8F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10622635" y="6092853"/>
              <a:ext cx="1194250" cy="35006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Optimize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7812983-C65D-324B-BF5D-79B7AD2BF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862" y="296142"/>
            <a:ext cx="1663033" cy="6701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0FCC0B-8DEA-4A4E-AB6C-AC4DC99B0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8435" y="981299"/>
            <a:ext cx="1672460" cy="255820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75BC5B8-0C41-A445-98DA-5335B372DF45}"/>
              </a:ext>
            </a:extLst>
          </p:cNvPr>
          <p:cNvSpPr txBox="1">
            <a:spLocks/>
          </p:cNvSpPr>
          <p:nvPr/>
        </p:nvSpPr>
        <p:spPr>
          <a:xfrm>
            <a:off x="6838666" y="1287708"/>
            <a:ext cx="5138465" cy="217478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Faster than O(d n</a:t>
            </a:r>
            <a:r>
              <a:rPr lang="en-US" baseline="30000" dirty="0"/>
              <a:t>2 </a:t>
            </a:r>
            <a:r>
              <a:rPr lang="en-US" dirty="0"/>
              <a:t>) time?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Our experiments had </a:t>
            </a:r>
            <a:r>
              <a:rPr lang="en-US" dirty="0" err="1">
                <a:solidFill>
                  <a:srgbClr val="008B00"/>
                </a:solidFill>
              </a:rPr>
              <a:t>r</a:t>
            </a:r>
            <a:r>
              <a:rPr lang="en-US" baseline="-25000" dirty="0" err="1">
                <a:solidFill>
                  <a:srgbClr val="008B00"/>
                </a:solidFill>
              </a:rPr>
              <a:t>cover</a:t>
            </a:r>
            <a:r>
              <a:rPr lang="en-US" dirty="0">
                <a:solidFill>
                  <a:srgbClr val="008B00"/>
                </a:solidFill>
              </a:rPr>
              <a:t> = </a:t>
            </a:r>
            <a:r>
              <a:rPr lang="en-US" dirty="0">
                <a:solidFill>
                  <a:srgbClr val="1700FF"/>
                </a:solidFill>
              </a:rPr>
              <a:t>2 </a:t>
            </a:r>
            <a:r>
              <a:rPr lang="en-US" dirty="0" err="1">
                <a:solidFill>
                  <a:srgbClr val="1700FF"/>
                </a:solidFill>
              </a:rPr>
              <a:t>r</a:t>
            </a:r>
            <a:r>
              <a:rPr lang="en-US" baseline="-25000" dirty="0" err="1">
                <a:solidFill>
                  <a:srgbClr val="1700FF"/>
                </a:solidFill>
              </a:rPr>
              <a:t>free</a:t>
            </a:r>
            <a:endParaRPr lang="en-US" baseline="-25000" dirty="0">
              <a:solidFill>
                <a:srgbClr val="1700FF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Spectrum effects for other ratios?</a:t>
            </a:r>
            <a:r>
              <a:rPr lang="en-US" baseline="-25000" dirty="0"/>
              <a:t>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Prove 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rendering,</a:t>
            </a:r>
            <a:br>
              <a:rPr lang="en-US" dirty="0"/>
            </a:br>
            <a:r>
              <a:rPr lang="en-US" dirty="0"/>
              <a:t>other “Graphics” applications 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20648" y="2508435"/>
            <a:ext cx="4843942" cy="4541406"/>
            <a:chOff x="720648" y="2530737"/>
            <a:chExt cx="4843942" cy="45414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325701C-4FFA-9E48-84A4-D8EC76DD11C2}"/>
                </a:ext>
              </a:extLst>
            </p:cNvPr>
            <p:cNvGrpSpPr/>
            <p:nvPr/>
          </p:nvGrpSpPr>
          <p:grpSpPr>
            <a:xfrm>
              <a:off x="995484" y="3429924"/>
              <a:ext cx="4569106" cy="3642219"/>
              <a:chOff x="8511347" y="4058368"/>
              <a:chExt cx="3631172" cy="263892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57D63A7-8B8D-5645-9854-261B9C4EE12F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11347" y="4868491"/>
                <a:ext cx="3291840" cy="18288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A08B03-D0FD-0848-B5EB-7F3D4BDC96F2}"/>
                  </a:ext>
                </a:extLst>
              </p:cNvPr>
              <p:cNvSpPr txBox="1"/>
              <p:nvPr/>
            </p:nvSpPr>
            <p:spPr>
              <a:xfrm>
                <a:off x="9491424" y="5220512"/>
                <a:ext cx="1732686" cy="289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  <a:latin typeface="Garamond" charset="0"/>
                  </a:rPr>
                  <a:t>Two-Spokes</a:t>
                </a:r>
                <a:endParaRPr lang="en-US" sz="2000" b="1" baseline="30000" dirty="0">
                  <a:solidFill>
                    <a:srgbClr val="00B050"/>
                  </a:solidFill>
                  <a:latin typeface="Garamond" charset="0"/>
                </a:endParaRPr>
              </a:p>
            </p:txBody>
          </p:sp>
          <p:sp>
            <p:nvSpPr>
              <p:cNvPr id="25" name="Text Placeholder 3">
                <a:extLst>
                  <a:ext uri="{FF2B5EF4-FFF2-40B4-BE49-F238E27FC236}">
                    <a16:creationId xmlns:a16="http://schemas.microsoft.com/office/drawing/2014/main" id="{0CF452D4-D628-CA4E-B92F-11B891B106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1335" y="5465620"/>
                <a:ext cx="3211184" cy="77683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45720" rIns="0" bIns="45720" rtlCol="0">
                <a:normAutofit/>
              </a:bodyPr>
              <a:lstStyle>
                <a:lvl1pPr marL="91436" indent="-91436" algn="l" defTabSz="914354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00B0F0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384029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566900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749771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932642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/>
                  <a:t>Better spectrum: no spike</a:t>
                </a:r>
                <a:br>
                  <a:rPr lang="en-US" sz="1800" dirty="0"/>
                </a:br>
                <a:r>
                  <a:rPr lang="en-US" sz="1800" dirty="0"/>
                  <a:t>New standard for quality blue noise</a:t>
                </a:r>
                <a:endParaRPr lang="en-US" sz="1600" dirty="0"/>
              </a:p>
            </p:txBody>
          </p:sp>
          <p:sp>
            <p:nvSpPr>
              <p:cNvPr id="29" name="Text Placeholder 3">
                <a:extLst>
                  <a:ext uri="{FF2B5EF4-FFF2-40B4-BE49-F238E27FC236}">
                    <a16:creationId xmlns:a16="http://schemas.microsoft.com/office/drawing/2014/main" id="{6BBB7E92-E964-7246-BE60-0A44EF2071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8622" y="4058368"/>
                <a:ext cx="2895595" cy="90025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45720" rIns="0" bIns="45720" rtlCol="0">
                <a:normAutofit/>
              </a:bodyPr>
              <a:lstStyle>
                <a:lvl1pPr marL="91436" indent="-91436" algn="l" defTabSz="914354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00B0F0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384029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566900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749771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932642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Spoke-Darts</a:t>
                </a:r>
                <a:br>
                  <a:rPr lang="en-US" sz="1800" b="1" dirty="0">
                    <a:solidFill>
                      <a:srgbClr val="00B050"/>
                    </a:solidFill>
                  </a:rPr>
                </a:br>
                <a:r>
                  <a:rPr lang="en-US" sz="1800" dirty="0"/>
                  <a:t>Blue-noise d ≥ 5</a:t>
                </a:r>
                <a:br>
                  <a:rPr lang="en-US" sz="1800" dirty="0"/>
                </a:br>
                <a:r>
                  <a:rPr lang="en-US" sz="1800" dirty="0"/>
                  <a:t>Linear scaling by dimension</a:t>
                </a:r>
                <a:br>
                  <a:rPr lang="en-US" sz="1800" dirty="0"/>
                </a:br>
                <a:r>
                  <a:rPr lang="en-US" sz="1800" dirty="0"/>
                  <a:t>Guaranteed saturation</a:t>
                </a:r>
                <a:endParaRPr lang="en-US" sz="1600" dirty="0"/>
              </a:p>
            </p:txBody>
          </p:sp>
        </p:grp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744DC6C1-9B71-7B46-8E13-89F37008CF62}"/>
                </a:ext>
              </a:extLst>
            </p:cNvPr>
            <p:cNvSpPr txBox="1">
              <a:spLocks/>
            </p:cNvSpPr>
            <p:nvPr/>
          </p:nvSpPr>
          <p:spPr>
            <a:xfrm>
              <a:off x="1378986" y="2586625"/>
              <a:ext cx="3643529" cy="1451380"/>
            </a:xfrm>
            <a:prstGeom prst="rect">
              <a:avLst/>
            </a:prstGeom>
            <a:ln>
              <a:noFill/>
            </a:ln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/>
                <a:t>Recommendations </a:t>
              </a:r>
              <a:br>
                <a:rPr lang="en-US" b="1" dirty="0">
                  <a:solidFill>
                    <a:srgbClr val="00B050"/>
                  </a:solidFill>
                </a:rPr>
              </a:br>
              <a:r>
                <a:rPr lang="en-US" b="1" dirty="0">
                  <a:solidFill>
                    <a:srgbClr val="00B050"/>
                  </a:solidFill>
                </a:rPr>
                <a:t>Two-radii</a:t>
              </a:r>
              <a:br>
                <a:rPr lang="en-US" sz="1800" b="1" dirty="0">
                  <a:solidFill>
                    <a:srgbClr val="00B050"/>
                  </a:solidFill>
                </a:rPr>
              </a:br>
              <a:r>
                <a:rPr lang="en-US" sz="1800" dirty="0"/>
                <a:t>Quality blue-noise in d &lt; 5</a:t>
              </a:r>
              <a:endParaRPr lang="en-US" sz="1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20648" y="2530737"/>
              <a:ext cx="4843942" cy="432726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6838666" y="3461046"/>
            <a:ext cx="5138465" cy="337465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Spoke-Darts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D9C8CF-F6F5-DB44-AF8C-090B287A3C76}"/>
              </a:ext>
            </a:extLst>
          </p:cNvPr>
          <p:cNvSpPr txBox="1">
            <a:spLocks/>
          </p:cNvSpPr>
          <p:nvPr/>
        </p:nvSpPr>
        <p:spPr>
          <a:xfrm>
            <a:off x="720648" y="1441697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35345E9-AEF3-8E45-BB5D-8E373D13C93E}"/>
              </a:ext>
            </a:extLst>
          </p:cNvPr>
          <p:cNvSpPr txBox="1">
            <a:spLocks/>
          </p:cNvSpPr>
          <p:nvPr/>
        </p:nvSpPr>
        <p:spPr>
          <a:xfrm>
            <a:off x="720648" y="1438746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noFill/>
              </a:rPr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DB442F-FD54-D042-95F9-C94D0FF253B9}"/>
              </a:ext>
            </a:extLst>
          </p:cNvPr>
          <p:cNvSpPr txBox="1">
            <a:spLocks/>
          </p:cNvSpPr>
          <p:nvPr/>
        </p:nvSpPr>
        <p:spPr>
          <a:xfrm>
            <a:off x="720648" y="1435795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Algorithm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5" grpId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020193-7679-5841-9934-ADE377DD3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299411"/>
            <a:ext cx="10058400" cy="239256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 scaling is perfect: primitives are O(d)</a:t>
            </a:r>
          </a:p>
          <a:p>
            <a:r>
              <a:rPr lang="en-US" dirty="0"/>
              <a:t>n</a:t>
            </a:r>
            <a:r>
              <a:rPr lang="en-US" baseline="30000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neighbors in high dimensions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samples, find neighbors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may have n</a:t>
            </a:r>
            <a:r>
              <a:rPr lang="en-US" baseline="30000" dirty="0"/>
              <a:t> </a:t>
            </a:r>
            <a:r>
              <a:rPr lang="en-US" dirty="0"/>
              <a:t>neighbors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Finding them quickly still won’t prevent n</a:t>
            </a:r>
            <a:r>
              <a:rPr lang="en-US" baseline="30000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Runtime               , best one can hope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2F5D8-B399-A04C-BAD6-28D6C699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66" y="360789"/>
            <a:ext cx="1471291" cy="41602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FA3063E-F663-7640-B26A-0CA29C3DB5FF}"/>
              </a:ext>
            </a:extLst>
          </p:cNvPr>
          <p:cNvSpPr txBox="1">
            <a:spLocks/>
          </p:cNvSpPr>
          <p:nvPr/>
        </p:nvSpPr>
        <p:spPr>
          <a:xfrm>
            <a:off x="720648" y="3794156"/>
            <a:ext cx="10058400" cy="22628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Spoke-Darts ≈ </a:t>
            </a:r>
            <a:r>
              <a:rPr lang="en-US" dirty="0" err="1"/>
              <a:t>Bridson</a:t>
            </a:r>
            <a:r>
              <a:rPr lang="en-US" dirty="0"/>
              <a:t> 2007 due to simple primitives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point in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Trim segment by sphere</a:t>
            </a:r>
          </a:p>
          <a:p>
            <a:r>
              <a:rPr lang="en-US" dirty="0"/>
              <a:t>Runtime( Two-Spokes ) &gt; Runtime( One-Spoke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mostly due to 2 × radius of annulus, many more neighbor disks</a:t>
            </a:r>
          </a:p>
        </p:txBody>
      </p:sp>
    </p:spTree>
    <p:extLst>
      <p:ext uri="{BB962C8B-B14F-4D97-AF65-F5344CB8AC3E}">
        <p14:creationId xmlns:p14="http://schemas.microsoft.com/office/powerpoint/2010/main" val="2638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04E3-29C8-CB4E-B556-717A955E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 by dimension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DCAEB-C9B0-0647-836B-71ADE32C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1B47-C5F4-F649-A531-E246F08F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05A19-A902-934E-9361-EECC28A6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77" y="0"/>
            <a:ext cx="6205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6"/>
            <a:ext cx="6854563" cy="31538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refine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discard covered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AA496E-115E-B547-B4DB-05B554515A78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dimension, d.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prior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volume of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of prior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sample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30 consecutive rejections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82FB3-F819-2E4B-9D00-634C23114084}"/>
              </a:ext>
            </a:extLst>
          </p:cNvPr>
          <p:cNvSpPr txBox="1"/>
          <p:nvPr/>
        </p:nvSpPr>
        <p:spPr>
          <a:xfrm>
            <a:off x="7488963" y="6297079"/>
            <a:ext cx="4648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*Modified: no background grid, no exponential-in-d complexity.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24A04E-BC6C-E844-A88D-0190985FF45A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12" y="1931248"/>
            <a:ext cx="2322039" cy="2322039"/>
            <a:chOff x="7196328" y="1865377"/>
            <a:chExt cx="3163823" cy="3163823"/>
          </a:xfrm>
        </p:grpSpPr>
        <p:sp>
          <p:nvSpPr>
            <p:cNvPr id="111" name="Flowchart: Connector 3">
              <a:extLst>
                <a:ext uri="{FF2B5EF4-FFF2-40B4-BE49-F238E27FC236}">
                  <a16:creationId xmlns:a16="http://schemas.microsoft.com/office/drawing/2014/main" id="{BF807725-865F-F74E-BC52-B7859DAAF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F6EE6-97C7-8E43-93F5-053715ACC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4ED800F-93C2-8940-967F-76FAA93E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782462" y="4423113"/>
            <a:ext cx="2322039" cy="2322039"/>
            <a:chOff x="7196328" y="1865377"/>
            <a:chExt cx="3163823" cy="3163823"/>
          </a:xfrm>
        </p:grpSpPr>
        <p:sp>
          <p:nvSpPr>
            <p:cNvPr id="114" name="Flowchart: Connector 3">
              <a:extLst>
                <a:ext uri="{FF2B5EF4-FFF2-40B4-BE49-F238E27FC236}">
                  <a16:creationId xmlns:a16="http://schemas.microsoft.com/office/drawing/2014/main" id="{93A0EA98-E1B5-1243-BEB5-E2D0B54EA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1D958D-065B-B74A-810D-E76A7D23F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6C1E58-2143-0446-B404-C4F47F3D4EAB}"/>
              </a:ext>
            </a:extLst>
          </p:cNvPr>
          <p:cNvGrpSpPr>
            <a:grpSpLocks noChangeAspect="1"/>
          </p:cNvGrpSpPr>
          <p:nvPr/>
        </p:nvGrpSpPr>
        <p:grpSpPr>
          <a:xfrm>
            <a:off x="1157329" y="5089883"/>
            <a:ext cx="2322039" cy="2322039"/>
            <a:chOff x="7196328" y="1865377"/>
            <a:chExt cx="3163823" cy="3163823"/>
          </a:xfrm>
        </p:grpSpPr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F06A0C23-ECBE-5E40-8E64-488F031F2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65BD0A6-C7AA-6F4F-9740-2FCD02028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2332D53-A4E2-7044-B1FB-BCC3D4CAD7F1}"/>
              </a:ext>
            </a:extLst>
          </p:cNvPr>
          <p:cNvGrpSpPr>
            <a:grpSpLocks noChangeAspect="1"/>
          </p:cNvGrpSpPr>
          <p:nvPr/>
        </p:nvGrpSpPr>
        <p:grpSpPr>
          <a:xfrm>
            <a:off x="3230931" y="4312650"/>
            <a:ext cx="2322039" cy="2322039"/>
            <a:chOff x="7196328" y="1865377"/>
            <a:chExt cx="3163823" cy="3163823"/>
          </a:xfrm>
        </p:grpSpPr>
        <p:sp>
          <p:nvSpPr>
            <p:cNvPr id="120" name="Flowchart: Connector 3">
              <a:extLst>
                <a:ext uri="{FF2B5EF4-FFF2-40B4-BE49-F238E27FC236}">
                  <a16:creationId xmlns:a16="http://schemas.microsoft.com/office/drawing/2014/main" id="{09CB7D7D-8E7C-F74C-8360-3BF911AEE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A6D91D-69A7-B043-85E9-DB9839A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E62C7D-55E8-F344-90DB-96E795539DB5}"/>
              </a:ext>
            </a:extLst>
          </p:cNvPr>
          <p:cNvGrpSpPr>
            <a:grpSpLocks noChangeAspect="1"/>
          </p:cNvGrpSpPr>
          <p:nvPr/>
        </p:nvGrpSpPr>
        <p:grpSpPr>
          <a:xfrm>
            <a:off x="770623" y="2290503"/>
            <a:ext cx="2322039" cy="2322039"/>
            <a:chOff x="7196328" y="1865377"/>
            <a:chExt cx="3163823" cy="3163823"/>
          </a:xfrm>
        </p:grpSpPr>
        <p:sp>
          <p:nvSpPr>
            <p:cNvPr id="123" name="Flowchart: Connector 3">
              <a:extLst>
                <a:ext uri="{FF2B5EF4-FFF2-40B4-BE49-F238E27FC236}">
                  <a16:creationId xmlns:a16="http://schemas.microsoft.com/office/drawing/2014/main" id="{D7518022-450F-B148-B2AC-3A6522D6A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2C0930-33BE-0841-A4CB-B65E4DCE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AAFEEDA-859F-2A43-A495-A47D598F91A4}"/>
              </a:ext>
            </a:extLst>
          </p:cNvPr>
          <p:cNvGrpSpPr>
            <a:grpSpLocks noChangeAspect="1"/>
          </p:cNvGrpSpPr>
          <p:nvPr/>
        </p:nvGrpSpPr>
        <p:grpSpPr>
          <a:xfrm>
            <a:off x="688041" y="1682550"/>
            <a:ext cx="2322039" cy="2322039"/>
            <a:chOff x="7196328" y="1865377"/>
            <a:chExt cx="3163823" cy="3163823"/>
          </a:xfrm>
        </p:grpSpPr>
        <p:sp>
          <p:nvSpPr>
            <p:cNvPr id="126" name="Flowchart: Connector 3">
              <a:extLst>
                <a:ext uri="{FF2B5EF4-FFF2-40B4-BE49-F238E27FC236}">
                  <a16:creationId xmlns:a16="http://schemas.microsoft.com/office/drawing/2014/main" id="{74C122DF-A52A-FA43-9E7C-1A5AA86EE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0D646C7-95CA-6947-A4AF-85F07319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C43F5E-28A4-8344-B19A-FE13A2ED7100}"/>
              </a:ext>
            </a:extLst>
          </p:cNvPr>
          <p:cNvGrpSpPr>
            <a:grpSpLocks noChangeAspect="1"/>
          </p:cNvGrpSpPr>
          <p:nvPr/>
        </p:nvGrpSpPr>
        <p:grpSpPr>
          <a:xfrm>
            <a:off x="2427351" y="1605479"/>
            <a:ext cx="2322039" cy="2322039"/>
            <a:chOff x="7196328" y="1865377"/>
            <a:chExt cx="3163823" cy="3163823"/>
          </a:xfrm>
        </p:grpSpPr>
        <p:sp>
          <p:nvSpPr>
            <p:cNvPr id="129" name="Flowchart: Connector 3">
              <a:extLst>
                <a:ext uri="{FF2B5EF4-FFF2-40B4-BE49-F238E27FC236}">
                  <a16:creationId xmlns:a16="http://schemas.microsoft.com/office/drawing/2014/main" id="{4AE95999-B0B5-974E-8388-D273F02DF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36AF9DA-9896-FB47-8697-A097BE96B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B36606-5DA4-CF4F-8663-21987A828EF4}"/>
              </a:ext>
            </a:extLst>
          </p:cNvPr>
          <p:cNvGrpSpPr>
            <a:grpSpLocks noChangeAspect="1"/>
          </p:cNvGrpSpPr>
          <p:nvPr/>
        </p:nvGrpSpPr>
        <p:grpSpPr>
          <a:xfrm>
            <a:off x="2999811" y="2563688"/>
            <a:ext cx="2322039" cy="2322039"/>
            <a:chOff x="7196328" y="1865377"/>
            <a:chExt cx="3163823" cy="3163823"/>
          </a:xfrm>
        </p:grpSpPr>
        <p:sp>
          <p:nvSpPr>
            <p:cNvPr id="132" name="Flowchart: Connector 3">
              <a:extLst>
                <a:ext uri="{FF2B5EF4-FFF2-40B4-BE49-F238E27FC236}">
                  <a16:creationId xmlns:a16="http://schemas.microsoft.com/office/drawing/2014/main" id="{C470D309-987A-8948-8F1D-8DDA5613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AC11430-D3D2-3D40-9D33-04389E8B0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B10484-7C8D-C347-824B-D68E40FF02B0}"/>
              </a:ext>
            </a:extLst>
          </p:cNvPr>
          <p:cNvGrpSpPr>
            <a:grpSpLocks noChangeAspect="1"/>
          </p:cNvGrpSpPr>
          <p:nvPr/>
        </p:nvGrpSpPr>
        <p:grpSpPr>
          <a:xfrm>
            <a:off x="3416034" y="4592103"/>
            <a:ext cx="2322039" cy="2322039"/>
            <a:chOff x="7196328" y="1865377"/>
            <a:chExt cx="3163823" cy="3163823"/>
          </a:xfrm>
        </p:grpSpPr>
        <p:sp>
          <p:nvSpPr>
            <p:cNvPr id="135" name="Flowchart: Connector 3">
              <a:extLst>
                <a:ext uri="{FF2B5EF4-FFF2-40B4-BE49-F238E27FC236}">
                  <a16:creationId xmlns:a16="http://schemas.microsoft.com/office/drawing/2014/main" id="{F6F42C31-3BFA-DF4F-99C3-4C9D2BA37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9A19F09-62AA-6E40-91FE-87B22DDB0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D9DB37-0FB2-0046-8009-25012CFCE5A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783" y="2775174"/>
            <a:ext cx="2322039" cy="2322039"/>
            <a:chOff x="7196328" y="1865377"/>
            <a:chExt cx="3163823" cy="3163823"/>
          </a:xfrm>
        </p:grpSpPr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8C72A476-A036-834A-B7B8-09A08484A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B763B69-3185-7540-B7F5-DE0BF854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CC578FF-3BE2-264D-B3DC-3A55D6A5EA00}"/>
              </a:ext>
            </a:extLst>
          </p:cNvPr>
          <p:cNvGrpSpPr>
            <a:grpSpLocks noChangeAspect="1"/>
          </p:cNvGrpSpPr>
          <p:nvPr/>
        </p:nvGrpSpPr>
        <p:grpSpPr>
          <a:xfrm>
            <a:off x="401235" y="4034021"/>
            <a:ext cx="2322039" cy="2322039"/>
            <a:chOff x="7196328" y="1865377"/>
            <a:chExt cx="3163823" cy="3163823"/>
          </a:xfrm>
        </p:grpSpPr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D075ADBB-B67A-8445-8757-2B57A6919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F15671B-BCD0-6A4A-840E-D2F73A76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15992" y="1975485"/>
            <a:ext cx="211949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2007* pseudocode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D4EBB2-F191-5143-80C8-E79D7289B935}"/>
              </a:ext>
            </a:extLst>
          </p:cNvPr>
          <p:cNvSpPr txBox="1"/>
          <p:nvPr/>
        </p:nvSpPr>
        <p:spPr>
          <a:xfrm>
            <a:off x="10448899" y="5078452"/>
            <a:ext cx="12929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ramond" charset="0"/>
              </a:rPr>
              <a:t>30+ depending 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on dimension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1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00"/>
                            </p:stCondLst>
                            <p:childTnLst>
                              <p:par>
                                <p:cTn id="5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100"/>
                            </p:stCondLst>
                            <p:childTnLst>
                              <p:par>
                                <p:cTn id="62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900"/>
                            </p:stCondLst>
                            <p:childTnLst>
                              <p:par>
                                <p:cTn id="76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6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700"/>
                            </p:stCondLst>
                            <p:childTnLst>
                              <p:par>
                                <p:cTn id="90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1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BE3C610-4C1C-7B46-856D-03B8CB8D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51" y="4426829"/>
            <a:ext cx="644075" cy="614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3BBB7F-4797-9D4F-9BFF-50B7272A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12C11B-F326-2240-9A2C-A811343FB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38" y="1958399"/>
            <a:ext cx="759146" cy="7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24C91-FF0C-8947-8DA6-7E1BAD05E87A}"/>
              </a:ext>
            </a:extLst>
          </p:cNvPr>
          <p:cNvSpPr txBox="1"/>
          <p:nvPr/>
        </p:nvSpPr>
        <p:spPr>
          <a:xfrm>
            <a:off x="7881660" y="3703290"/>
            <a:ext cx="11224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3225F844-A022-9A4D-ADDD-0B52BF6AB109}"/>
              </a:ext>
            </a:extLst>
          </p:cNvPr>
          <p:cNvSpPr txBox="1">
            <a:spLocks/>
          </p:cNvSpPr>
          <p:nvPr/>
        </p:nvSpPr>
        <p:spPr>
          <a:xfrm>
            <a:off x="5489928" y="249656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Trivial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i="1" dirty="0"/>
              <a:t>in</a:t>
            </a:r>
            <a:r>
              <a:rPr lang="en-US" sz="2800" dirty="0"/>
              <a:t> </a:t>
            </a:r>
            <a:r>
              <a:rPr lang="en-US" sz="2800" i="1" dirty="0"/>
              <a:t>one</a:t>
            </a:r>
            <a:r>
              <a:rPr lang="en-US" sz="2800" dirty="0"/>
              <a:t> annulus</a:t>
            </a:r>
          </a:p>
          <a:p>
            <a:pPr algn="ctr"/>
            <a:br>
              <a:rPr lang="en-US" sz="2800" dirty="0"/>
            </a:br>
            <a:r>
              <a:rPr lang="en-US" sz="2800" dirty="0"/>
              <a:t>Unknown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annuli?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89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45468" y="4316499"/>
            <a:ext cx="2166395" cy="846767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3004146" y="4312898"/>
            <a:ext cx="2139020" cy="88115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3047289" y="3227913"/>
            <a:ext cx="2042512" cy="104834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  <a:endCxn id="169" idx="2"/>
          </p:cNvCxnSpPr>
          <p:nvPr/>
        </p:nvCxnSpPr>
        <p:spPr>
          <a:xfrm flipH="1">
            <a:off x="1573451" y="4304372"/>
            <a:ext cx="1393456" cy="68899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 noChangeAspect="1"/>
          </p:cNvCxnSpPr>
          <p:nvPr/>
        </p:nvCxnSpPr>
        <p:spPr>
          <a:xfrm>
            <a:off x="3014675" y="4312898"/>
            <a:ext cx="1458902" cy="177200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  <a:stCxn id="70" idx="1"/>
            <a:endCxn id="165" idx="1"/>
          </p:cNvCxnSpPr>
          <p:nvPr/>
        </p:nvCxnSpPr>
        <p:spPr>
          <a:xfrm flipH="1" flipV="1">
            <a:off x="1058144" y="3126738"/>
            <a:ext cx="1915596" cy="1138615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2854758" y="4368235"/>
            <a:ext cx="167166" cy="157029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2992963" y="4304806"/>
            <a:ext cx="1919634" cy="132640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flipV="1">
            <a:off x="3011862" y="2011654"/>
            <a:ext cx="465591" cy="229454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1683771" y="4352517"/>
            <a:ext cx="1318298" cy="1874007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8EB76E4-ABB7-874D-9FEC-E568F6C6B85C}"/>
              </a:ext>
            </a:extLst>
          </p:cNvPr>
          <p:cNvCxnSpPr>
            <a:cxnSpLocks/>
          </p:cNvCxnSpPr>
          <p:nvPr/>
        </p:nvCxnSpPr>
        <p:spPr>
          <a:xfrm flipV="1">
            <a:off x="3028570" y="1970992"/>
            <a:ext cx="58337" cy="231857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B2415D-1E46-F74C-A3F7-FF475F19B651}"/>
              </a:ext>
            </a:extLst>
          </p:cNvPr>
          <p:cNvCxnSpPr>
            <a:cxnSpLocks/>
          </p:cNvCxnSpPr>
          <p:nvPr/>
        </p:nvCxnSpPr>
        <p:spPr>
          <a:xfrm flipH="1" flipV="1">
            <a:off x="937901" y="3221379"/>
            <a:ext cx="2059100" cy="1066731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57A1E90-3AD7-9548-A69A-231C31F18C93}"/>
              </a:ext>
            </a:extLst>
          </p:cNvPr>
          <p:cNvCxnSpPr>
            <a:cxnSpLocks/>
          </p:cNvCxnSpPr>
          <p:nvPr/>
        </p:nvCxnSpPr>
        <p:spPr>
          <a:xfrm flipV="1">
            <a:off x="2997001" y="3776491"/>
            <a:ext cx="2243911" cy="52621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808A7A-7C52-6741-9412-0E11228F5DCA}"/>
              </a:ext>
            </a:extLst>
          </p:cNvPr>
          <p:cNvCxnSpPr>
            <a:cxnSpLocks/>
          </p:cNvCxnSpPr>
          <p:nvPr/>
        </p:nvCxnSpPr>
        <p:spPr>
          <a:xfrm flipH="1">
            <a:off x="2561830" y="4338124"/>
            <a:ext cx="441645" cy="2240868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08" name="Text Placeholder 4">
            <a:extLst>
              <a:ext uri="{FF2B5EF4-FFF2-40B4-BE49-F238E27FC236}">
                <a16:creationId xmlns:a16="http://schemas.microsoft.com/office/drawing/2014/main" id="{2B6A0C47-80F0-4345-9636-C2103B4376D9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prior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of prior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sample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1D1E19-E9CF-DD49-ACBC-E8FAFADA8AD7}"/>
              </a:ext>
            </a:extLst>
          </p:cNvPr>
          <p:cNvSpPr txBox="1"/>
          <p:nvPr/>
        </p:nvSpPr>
        <p:spPr>
          <a:xfrm>
            <a:off x="10645973" y="1975485"/>
            <a:ext cx="14895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Spoke-Darts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mod from </a:t>
            </a:r>
            <a:r>
              <a:rPr lang="en-US" sz="1400" dirty="0" err="1">
                <a:solidFill>
                  <a:srgbClr val="FF0000"/>
                </a:solidFill>
                <a:latin typeface="Garamond" charset="0"/>
              </a:rPr>
              <a:t>Bridson</a:t>
            </a:r>
            <a:endParaRPr lang="en-US" sz="1400" dirty="0">
              <a:solidFill>
                <a:srgbClr val="FF0000"/>
              </a:solidFill>
              <a:latin typeface="Garamond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F63C4-57A5-AD4E-9F55-8DEAD4DBDBC5}"/>
              </a:ext>
            </a:extLst>
          </p:cNvPr>
          <p:cNvSpPr txBox="1"/>
          <p:nvPr/>
        </p:nvSpPr>
        <p:spPr>
          <a:xfrm>
            <a:off x="10452073" y="5105292"/>
            <a:ext cx="12560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12 same for all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dimensions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54221E-3143-2A48-811A-BE1BD94253D5}"/>
              </a:ext>
            </a:extLst>
          </p:cNvPr>
          <p:cNvGrpSpPr/>
          <p:nvPr/>
        </p:nvGrpSpPr>
        <p:grpSpPr>
          <a:xfrm>
            <a:off x="3011019" y="4310504"/>
            <a:ext cx="936804" cy="2124238"/>
            <a:chOff x="3011019" y="4310504"/>
            <a:chExt cx="936804" cy="21242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870ED7-4A87-0E44-A8E6-19EDD03B9869}"/>
                </a:ext>
              </a:extLst>
            </p:cNvPr>
            <p:cNvCxnSpPr>
              <a:cxnSpLocks/>
            </p:cNvCxnSpPr>
            <p:nvPr/>
          </p:nvCxnSpPr>
          <p:spPr>
            <a:xfrm>
              <a:off x="3011019" y="4310504"/>
              <a:ext cx="936804" cy="2124238"/>
            </a:xfrm>
            <a:prstGeom prst="line">
              <a:avLst/>
            </a:prstGeom>
            <a:ln w="508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862265-6EC5-8D4E-8D47-8285548BC00F}"/>
                </a:ext>
              </a:extLst>
            </p:cNvPr>
            <p:cNvSpPr txBox="1"/>
            <p:nvPr/>
          </p:nvSpPr>
          <p:spPr>
            <a:xfrm>
              <a:off x="3285585" y="514289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6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00"/>
                            </p:stCondLst>
                            <p:childTnLst>
                              <p:par>
                                <p:cTn id="73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7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100"/>
                            </p:stCondLst>
                            <p:childTnLst>
                              <p:par>
                                <p:cTn id="104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4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600"/>
                            </p:stCondLst>
                            <p:childTnLst>
                              <p:par>
                                <p:cTn id="11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8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900"/>
                            </p:stCondLst>
                            <p:childTnLst>
                              <p:par>
                                <p:cTn id="12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85" y="2878658"/>
            <a:ext cx="885521" cy="8855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200D50-136B-874B-8007-B0B0FE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13B059D-C8D8-0345-8AE0-BCF0955A0D6B}"/>
              </a:ext>
            </a:extLst>
          </p:cNvPr>
          <p:cNvSpPr txBox="1"/>
          <p:nvPr/>
        </p:nvSpPr>
        <p:spPr>
          <a:xfrm>
            <a:off x="6186706" y="4095943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68754E5-F679-E546-8B06-0E7C5197C338}"/>
              </a:ext>
            </a:extLst>
          </p:cNvPr>
          <p:cNvSpPr txBox="1">
            <a:spLocks/>
          </p:cNvSpPr>
          <p:nvPr/>
        </p:nvSpPr>
        <p:spPr>
          <a:xfrm>
            <a:off x="5272652" y="316633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Proved </a:t>
            </a:r>
            <a:br>
              <a:rPr lang="en-US" sz="2800" dirty="0"/>
            </a:br>
            <a:r>
              <a:rPr lang="en-US" sz="2800" dirty="0"/>
              <a:t>probabilistic bound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annuli!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0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9727</TotalTime>
  <Words>2517</Words>
  <Application>Microsoft Macintosh PowerPoint</Application>
  <PresentationFormat>Widescreen</PresentationFormat>
  <Paragraphs>552</Paragraphs>
  <Slides>31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Sandia Theme 1</vt:lpstr>
      <vt:lpstr>Spoke-Darts for  High-Dimensional  Blue-Noise Sampling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What’s wrong with the algorithms we already have?</vt:lpstr>
      <vt:lpstr>PowerPoint Presentation</vt:lpstr>
      <vt:lpstr>PowerPoint Presentation</vt:lpstr>
      <vt:lpstr>PowerPoint Presentation</vt:lpstr>
      <vt:lpstr>PowerPoint Presentation</vt:lpstr>
      <vt:lpstr>Output Saturation in Practice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Application: Approximate Delaunay Graph</vt:lpstr>
      <vt:lpstr>Application: Global Optimization</vt:lpstr>
      <vt:lpstr>Application: Rendering</vt:lpstr>
      <vt:lpstr>Application: Rendering</vt:lpstr>
      <vt:lpstr>Application: Motion Planning</vt:lpstr>
      <vt:lpstr>Conclusions</vt:lpstr>
      <vt:lpstr>Backup slides</vt:lpstr>
      <vt:lpstr>Runtime               , best one can hope for</vt:lpstr>
      <vt:lpstr>Spectra by dimension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236</cp:revision>
  <dcterms:created xsi:type="dcterms:W3CDTF">2017-10-14T01:15:26Z</dcterms:created>
  <dcterms:modified xsi:type="dcterms:W3CDTF">2018-08-20T20:41:19Z</dcterms:modified>
</cp:coreProperties>
</file>